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38"/>
  </p:notesMasterIdLst>
  <p:sldIdLst>
    <p:sldId id="372" r:id="rId5"/>
    <p:sldId id="338" r:id="rId6"/>
    <p:sldId id="799" r:id="rId7"/>
    <p:sldId id="802" r:id="rId8"/>
    <p:sldId id="801" r:id="rId9"/>
    <p:sldId id="803" r:id="rId10"/>
    <p:sldId id="777" r:id="rId11"/>
    <p:sldId id="804" r:id="rId12"/>
    <p:sldId id="805" r:id="rId13"/>
    <p:sldId id="806" r:id="rId14"/>
    <p:sldId id="807" r:id="rId15"/>
    <p:sldId id="785" r:id="rId16"/>
    <p:sldId id="718" r:id="rId17"/>
    <p:sldId id="808" r:id="rId18"/>
    <p:sldId id="809" r:id="rId19"/>
    <p:sldId id="811" r:id="rId20"/>
    <p:sldId id="810" r:id="rId21"/>
    <p:sldId id="812" r:id="rId22"/>
    <p:sldId id="818" r:id="rId23"/>
    <p:sldId id="817" r:id="rId24"/>
    <p:sldId id="819" r:id="rId25"/>
    <p:sldId id="820" r:id="rId26"/>
    <p:sldId id="813" r:id="rId27"/>
    <p:sldId id="814" r:id="rId28"/>
    <p:sldId id="727" r:id="rId29"/>
    <p:sldId id="726" r:id="rId30"/>
    <p:sldId id="751" r:id="rId31"/>
    <p:sldId id="790" r:id="rId32"/>
    <p:sldId id="815" r:id="rId33"/>
    <p:sldId id="821" r:id="rId34"/>
    <p:sldId id="829" r:id="rId35"/>
    <p:sldId id="787" r:id="rId36"/>
    <p:sldId id="358" r:id="rId3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bias Holtz" initials="TH" lastIdx="1" clrIdx="0">
    <p:extLst>
      <p:ext uri="{19B8F6BF-5375-455C-9EA6-DF929625EA0E}">
        <p15:presenceInfo xmlns:p15="http://schemas.microsoft.com/office/powerpoint/2012/main" userId="Tobias Holt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CEB"/>
    <a:srgbClr val="1DAB61"/>
    <a:srgbClr val="FFFFFF"/>
    <a:srgbClr val="F7C5D3"/>
    <a:srgbClr val="E30613"/>
    <a:srgbClr val="ECACAA"/>
    <a:srgbClr val="80BEE8"/>
    <a:srgbClr val="AECF99"/>
    <a:srgbClr val="CD6209"/>
    <a:srgbClr val="EF8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94560" autoAdjust="0"/>
  </p:normalViewPr>
  <p:slideViewPr>
    <p:cSldViewPr>
      <p:cViewPr varScale="1">
        <p:scale>
          <a:sx n="104" d="100"/>
          <a:sy n="104" d="100"/>
        </p:scale>
        <p:origin x="798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50D05-C3A2-4967-8B0E-5FC1690406C6}" type="datetimeFigureOut">
              <a:rPr lang="de-DE" smtClean="0"/>
              <a:t>02.03.2026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DBCBA-7C48-4E5E-9D76-5B295BDEF3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1704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DBCBA-7C48-4E5E-9D76-5B295BDEF37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1407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FAA71-A14B-A7DD-33AE-02BB0D33A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B8E139-7461-8167-5E75-BEECAE725B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EDA8554-7BDE-B6AC-C687-0A290F8337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DDF289-D30F-5CEE-4433-DEFA8D8489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DBCBA-7C48-4E5E-9D76-5B295BDEF37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694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54583-9526-E111-83C3-ECEDA2DBA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4713D3A-C291-02B3-0F67-0B6BDF9C05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4E76132-D635-D8CF-F932-D07B6BE44E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B3BB4EF-0D1A-4274-EE74-26D303D80C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DBCBA-7C48-4E5E-9D76-5B295BDEF37F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308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DBCBA-7C48-4E5E-9D76-5B295BDEF37F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1365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CA2CF-ECE6-ADBA-EB17-D2A9BE4C2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B85E46D-26B7-CD52-5BCB-9543D44428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B821B36-B309-3EAA-C245-1EA3E8239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8F8C93-0C17-A93F-8B79-689DF5CA76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DBCBA-7C48-4E5E-9D76-5B295BDEF37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454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8FADF-07C1-43B7-4A96-A8B6DDBB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D23CA3F-B63C-F246-B2B8-355060C0BA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5B44874-9697-FE08-DD64-98B1563B01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351A65-77B1-CCA7-5284-2AA0AC4D4C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DBCBA-7C48-4E5E-9D76-5B295BDEF37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4257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940F2-9398-5DEF-B24F-33EF921B1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ED642E3-731A-9D7C-8F95-86768FF17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EE51CD0-05D0-7510-B976-AB9122F0EE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ACF015-2170-EAEA-87CA-27479C300B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DBCBA-7C48-4E5E-9D76-5B295BDEF37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3399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0B3EC-A3CA-E56C-1988-C74DBFCA8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47BBC0E-D115-77B6-1106-E45A83762E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A6DFEAF-8488-ED10-89FA-F6E6D8A41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D06F18-D0DE-B39D-24EB-F018784C3A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DBCBA-7C48-4E5E-9D76-5B295BDEF37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250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8F431-3643-E67D-45EF-E8F470F66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A2B8E1B-9F19-CAAD-66FC-7161C96C7D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85D5A0-9589-9186-28F2-301CAC3C1F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1C5944-4CF7-6468-BC26-E060CEA43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DBCBA-7C48-4E5E-9D76-5B295BDEF37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196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46FA2-B826-0CC0-19DF-F644CC744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1692F3A-B5C6-0994-E024-C3BDEA866A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BA9353C-AD8B-846D-E7D1-0DD6AC71B7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407736-28CE-79A3-5343-530412E70E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DBCBA-7C48-4E5E-9D76-5B295BDEF37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0817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23B39-8544-0B13-AAB9-F7B8D1782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BA7DBAF-FE94-DA25-6082-2DF1367851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FC43900-057E-5889-E56B-8A3FA0EF15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B15001-0B00-58CA-0A8E-3D35F7804A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DBCBA-7C48-4E5E-9D76-5B295BDEF37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1222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E71C4-D5FF-A54C-0DFF-54ADA6181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BA1AE00-0135-4903-C970-40F60117BB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BBF3824-EB88-EBA8-A1BB-D9AB0C4B1D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3BA325-DE43-5517-7DFA-A78B43649A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DBCBA-7C48-4E5E-9D76-5B295BDEF37F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6741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51F-C87E-4500-BE74-4AF578C49A3B}" type="datetimeFigureOut">
              <a:rPr lang="de-DE" smtClean="0"/>
              <a:t>02.03.2026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37BA-F4DB-423F-ABAE-F882E5EF9A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986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51F-C87E-4500-BE74-4AF578C49A3B}" type="datetimeFigureOut">
              <a:rPr lang="de-DE" smtClean="0"/>
              <a:t>02.03.2026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37BA-F4DB-423F-ABAE-F882E5EF9A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6870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51F-C87E-4500-BE74-4AF578C49A3B}" type="datetimeFigureOut">
              <a:rPr lang="de-DE" smtClean="0"/>
              <a:t>02.03.2026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37BA-F4DB-423F-ABAE-F882E5EF9A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7837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51F-C87E-4500-BE74-4AF578C49A3B}" type="datetimeFigureOut">
              <a:rPr lang="de-DE" smtClean="0"/>
              <a:t>02.03.2026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37BA-F4DB-423F-ABAE-F882E5EF9A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5701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51F-C87E-4500-BE74-4AF578C49A3B}" type="datetimeFigureOut">
              <a:rPr lang="de-DE" smtClean="0"/>
              <a:t>02.03.2026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37BA-F4DB-423F-ABAE-F882E5EF9A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8802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51F-C87E-4500-BE74-4AF578C49A3B}" type="datetimeFigureOut">
              <a:rPr lang="de-DE" smtClean="0"/>
              <a:t>02.03.2026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37BA-F4DB-423F-ABAE-F882E5EF9A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52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51F-C87E-4500-BE74-4AF578C49A3B}" type="datetimeFigureOut">
              <a:rPr lang="de-DE" smtClean="0"/>
              <a:t>02.03.2026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37BA-F4DB-423F-ABAE-F882E5EF9A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8619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51F-C87E-4500-BE74-4AF578C49A3B}" type="datetimeFigureOut">
              <a:rPr lang="de-DE" smtClean="0"/>
              <a:t>02.03.2026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37BA-F4DB-423F-ABAE-F882E5EF9A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9889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51F-C87E-4500-BE74-4AF578C49A3B}" type="datetimeFigureOut">
              <a:rPr lang="de-DE" smtClean="0"/>
              <a:t>02.03.2026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37BA-F4DB-423F-ABAE-F882E5EF9A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57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51F-C87E-4500-BE74-4AF578C49A3B}" type="datetimeFigureOut">
              <a:rPr lang="de-DE" smtClean="0"/>
              <a:t>02.03.2026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37BA-F4DB-423F-ABAE-F882E5EF9A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9301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51F-C87E-4500-BE74-4AF578C49A3B}" type="datetimeFigureOut">
              <a:rPr lang="de-DE" smtClean="0"/>
              <a:t>02.03.2026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37BA-F4DB-423F-ABAE-F882E5EF9A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0784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CF51F-C87E-4500-BE74-4AF578C49A3B}" type="datetimeFigureOut">
              <a:rPr lang="de-DE" smtClean="0"/>
              <a:t>02.03.2026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237BA-F4DB-423F-ABAE-F882E5EF9A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6531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pn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6.png"/><Relationship Id="rId10" Type="http://schemas.openxmlformats.org/officeDocument/2006/relationships/image" Target="../media/image20.jpeg"/><Relationship Id="rId4" Type="http://schemas.openxmlformats.org/officeDocument/2006/relationships/image" Target="../media/image5.pn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3.png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.png"/><Relationship Id="rId7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bestwest@steg-hamburg.de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38.svg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raußen, Spielplatz, Himmel, Baum enthält.&#10;&#10;KI-generierte Inhalte können fehlerhaft sein.">
            <a:extLst>
              <a:ext uri="{FF2B5EF4-FFF2-40B4-BE49-F238E27FC236}">
                <a16:creationId xmlns:a16="http://schemas.microsoft.com/office/drawing/2014/main" id="{AA0A551B-6768-0E53-EF5C-4235930AFE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51"/>
            <a:ext cx="12192000" cy="91440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8C61568-03F5-712E-A3E8-AF14EC59BED0}"/>
              </a:ext>
            </a:extLst>
          </p:cNvPr>
          <p:cNvSpPr/>
          <p:nvPr/>
        </p:nvSpPr>
        <p:spPr>
          <a:xfrm>
            <a:off x="6978622" y="3346895"/>
            <a:ext cx="2808312" cy="28083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/>
          <p:cNvSpPr/>
          <p:nvPr/>
        </p:nvSpPr>
        <p:spPr>
          <a:xfrm>
            <a:off x="6690590" y="3065093"/>
            <a:ext cx="3384376" cy="338437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270000" indent="-270000">
              <a:spcBef>
                <a:spcPts val="600"/>
              </a:spcBef>
              <a:buClr>
                <a:schemeClr val="bg1"/>
              </a:buClr>
              <a:buSzPct val="150000"/>
              <a:buFont typeface="Arial" pitchFamily="34" charset="0"/>
              <a:buChar char="•"/>
            </a:pPr>
            <a:endParaRPr lang="de-DE" dirty="0" err="1"/>
          </a:p>
        </p:txBody>
      </p:sp>
      <p:sp>
        <p:nvSpPr>
          <p:cNvPr id="6" name="Rechteck 5"/>
          <p:cNvSpPr/>
          <p:nvPr/>
        </p:nvSpPr>
        <p:spPr>
          <a:xfrm>
            <a:off x="2030266" y="4287700"/>
            <a:ext cx="5328592" cy="609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270000" indent="-270000">
              <a:spcBef>
                <a:spcPts val="600"/>
              </a:spcBef>
              <a:buClr>
                <a:schemeClr val="bg1"/>
              </a:buClr>
              <a:buSzPct val="150000"/>
              <a:buFont typeface="Arial" pitchFamily="34" charset="0"/>
              <a:buChar char="•"/>
            </a:pPr>
            <a:endParaRPr lang="de-DE" dirty="0" err="1"/>
          </a:p>
        </p:txBody>
      </p:sp>
      <p:sp>
        <p:nvSpPr>
          <p:cNvPr id="11" name="Textfeld 10"/>
          <p:cNvSpPr txBox="1"/>
          <p:nvPr/>
        </p:nvSpPr>
        <p:spPr>
          <a:xfrm>
            <a:off x="2174282" y="4393827"/>
            <a:ext cx="5328592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150000"/>
            </a:pPr>
            <a:r>
              <a:rPr lang="de-DE" sz="2800" b="1" dirty="0">
                <a:latin typeface="Arial Nova Cond" panose="020B0506020202020204" pitchFamily="34" charset="0"/>
                <a:cs typeface="Arial" panose="020B0604020202020204" pitchFamily="34" charset="0"/>
              </a:rPr>
              <a:t>BEIRAT BERGEDORF-WEST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030266" y="4897417"/>
            <a:ext cx="5328592" cy="8729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150000"/>
            </a:pPr>
            <a:r>
              <a:rPr lang="de-DE" sz="1400" b="1" dirty="0">
                <a:solidFill>
                  <a:schemeClr val="bg1"/>
                </a:solidFill>
                <a:latin typeface="Arial Nova Cond" panose="020B0506020202020204" pitchFamily="34" charset="0"/>
                <a:cs typeface="Arial" panose="020B0604020202020204" pitchFamily="34" charset="0"/>
              </a:rPr>
              <a:t> 37. Sitzung, 19. Februar 2026 um 18:30 Uhr</a:t>
            </a:r>
          </a:p>
          <a:p>
            <a:pPr algn="ctr">
              <a:spcBef>
                <a:spcPts val="600"/>
              </a:spcBef>
              <a:buClr>
                <a:schemeClr val="accent1"/>
              </a:buClr>
              <a:buSzPct val="150000"/>
            </a:pPr>
            <a:r>
              <a:rPr lang="de-DE" sz="1400" b="1" dirty="0">
                <a:solidFill>
                  <a:schemeClr val="bg1"/>
                </a:solidFill>
                <a:latin typeface="Arial Nova Cond" panose="020B0506020202020204" pitchFamily="34" charset="0"/>
                <a:cs typeface="Arial" panose="020B0604020202020204" pitchFamily="34" charset="0"/>
              </a:rPr>
              <a:t>Schule</a:t>
            </a:r>
            <a:r>
              <a:rPr lang="de-DE" sz="1400" dirty="0">
                <a:solidFill>
                  <a:schemeClr val="bg1"/>
                </a:solidFill>
                <a:latin typeface="Arial Nova Cond" panose="020B0506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solidFill>
                  <a:schemeClr val="bg1"/>
                </a:solidFill>
                <a:latin typeface="Arial Nova Cond" panose="020B0506020202020204" pitchFamily="34" charset="0"/>
                <a:cs typeface="Arial" panose="020B0604020202020204" pitchFamily="34" charset="0"/>
              </a:rPr>
              <a:t>Friedrich-Frank-Bogen - Pausenhalle</a:t>
            </a:r>
          </a:p>
          <a:p>
            <a:pPr algn="ctr">
              <a:spcBef>
                <a:spcPts val="600"/>
              </a:spcBef>
              <a:buClr>
                <a:schemeClr val="accent1"/>
              </a:buClr>
              <a:buSzPct val="150000"/>
            </a:pPr>
            <a:r>
              <a:rPr lang="de-DE" sz="1400" b="1" dirty="0">
                <a:solidFill>
                  <a:schemeClr val="bg1"/>
                </a:solidFill>
                <a:latin typeface="Arial Nova Cond" panose="020B0506020202020204" pitchFamily="34" charset="0"/>
                <a:cs typeface="Arial" panose="020B0604020202020204" pitchFamily="34" charset="0"/>
              </a:rPr>
              <a:t>Friedrich-Frank-Bogen 25</a:t>
            </a:r>
          </a:p>
        </p:txBody>
      </p:sp>
    </p:spTree>
    <p:extLst>
      <p:ext uri="{BB962C8B-B14F-4D97-AF65-F5344CB8AC3E}">
        <p14:creationId xmlns:p14="http://schemas.microsoft.com/office/powerpoint/2010/main" val="1065473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B0827-4788-2858-FB24-7D1B0CAC6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81EAC0D6-6FBF-30C3-CC20-7C5B7E2763B7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ECEC5B30-8241-72FB-8258-AA2F8F68D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8E75D2B5-D66D-0865-C183-45161785162F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77184D74-3E8E-0353-051F-278236BD0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D88CF154-7D04-4A13-269E-CDAA6C2F3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EEC53DE0-5852-F51C-4D8C-23B787252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B3BB695F-F934-DC86-B050-D4E364196D3C}"/>
              </a:ext>
            </a:extLst>
          </p:cNvPr>
          <p:cNvSpPr/>
          <p:nvPr/>
        </p:nvSpPr>
        <p:spPr>
          <a:xfrm>
            <a:off x="335361" y="207060"/>
            <a:ext cx="67687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4 „sauber &amp; sicher“ – Wohlfühlen im Quartier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 descr="Ein Bild, das Text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19115125-7795-770B-936A-14D5F7E24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97" y="1214111"/>
            <a:ext cx="5850114" cy="2508458"/>
          </a:xfrm>
          <a:prstGeom prst="rect">
            <a:avLst/>
          </a:prstGeom>
        </p:spPr>
      </p:pic>
      <p:pic>
        <p:nvPicPr>
          <p:cNvPr id="17" name="Grafik 16" descr="Ein Bild, das Karte, Text, Plan enthält.&#10;&#10;KI-generierte Inhalte können fehlerhaft sein.">
            <a:extLst>
              <a:ext uri="{FF2B5EF4-FFF2-40B4-BE49-F238E27FC236}">
                <a16:creationId xmlns:a16="http://schemas.microsoft.com/office/drawing/2014/main" id="{76799C31-31E8-E13F-7A02-917AB3A890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5273" y="1293659"/>
            <a:ext cx="5657305" cy="4428464"/>
          </a:xfrm>
          <a:prstGeom prst="rect">
            <a:avLst/>
          </a:prstGeom>
        </p:spPr>
      </p:pic>
      <p:pic>
        <p:nvPicPr>
          <p:cNvPr id="7" name="Grafik 6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F0EADE35-6203-EF37-3EF9-5D99F9C1A0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5744" y="3946383"/>
            <a:ext cx="1810459" cy="181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57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8F551-1BC3-067F-44F4-F31932CDB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BC8E404-54D9-A1EA-B72F-B9216485C5D5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03735892-DD35-9F0A-E5F7-5EBDEDDB5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B54A75F9-32FA-3554-5070-D5FDFCAB2D70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62902F39-5AD6-A53B-4BB8-670E27F3B5EE}"/>
              </a:ext>
            </a:extLst>
          </p:cNvPr>
          <p:cNvSpPr/>
          <p:nvPr/>
        </p:nvSpPr>
        <p:spPr>
          <a:xfrm>
            <a:off x="335361" y="20706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TAGESORDNUNG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6B4692E3-695B-1CB6-D874-8C5D3900D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BD839A32-22E1-9353-2C9F-C90EADF4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E64265AB-12B5-1948-0D78-C5D7C606A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226D18B-FEE8-8EEC-5C2C-02D946FD7743}"/>
              </a:ext>
            </a:extLst>
          </p:cNvPr>
          <p:cNvSpPr txBox="1"/>
          <p:nvPr/>
        </p:nvSpPr>
        <p:spPr>
          <a:xfrm>
            <a:off x="361212" y="1543868"/>
            <a:ext cx="11469575" cy="3847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1 Begrüßung, Feststellung der Tagesordnung, Genehmigung Protokoll der letzten Sitzung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2 Vorstellung Straßenbaumaßnahme Friedrich-Frank-Bogen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3 Informationen zum Fördergebiet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4 „sauber &amp; sicher“ Wohlfühlen im Quartier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solidFill>
                  <a:srgbClr val="FF0000"/>
                </a:solidFill>
                <a:latin typeface="Arial Nova Light" panose="020B0304020202020204" pitchFamily="34" charset="0"/>
              </a:rPr>
              <a:t>TOP 5 Verfügungsfonds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6 Aktivierung/Mikroprojekte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7 Sonstiges/Termine</a:t>
            </a:r>
          </a:p>
          <a:p>
            <a:endParaRPr lang="de-DE" sz="16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endParaRPr lang="de-DE" sz="1600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97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AD93E-8B20-FA9B-1354-5EB232615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1978332A-19B4-CDBF-B07C-D0C837D7B571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EBF26A8F-C0F4-A95A-9066-188DCDCA8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07E064D9-A287-B4F1-8A4D-299A30DCC45A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1A5ECE93-358D-1CAF-1E30-27689173E0DE}"/>
              </a:ext>
            </a:extLst>
          </p:cNvPr>
          <p:cNvSpPr/>
          <p:nvPr/>
        </p:nvSpPr>
        <p:spPr>
          <a:xfrm>
            <a:off x="335361" y="20706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5 	Verfügungsfonds 2026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A6F1E20E-E17C-4EA6-A92A-E96DE8AF4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48BA9221-46DF-19CC-31DE-3EF972923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D6339AE9-1801-D692-FC6E-38372C990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445151FE-9EDE-A81E-B724-A030097FF0F8}"/>
              </a:ext>
            </a:extLst>
          </p:cNvPr>
          <p:cNvSpPr txBox="1">
            <a:spLocks/>
          </p:cNvSpPr>
          <p:nvPr/>
        </p:nvSpPr>
        <p:spPr>
          <a:xfrm>
            <a:off x="395538" y="1516258"/>
            <a:ext cx="11158994" cy="421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de-DE" sz="1800" dirty="0">
                <a:latin typeface="Arial Nova Light" panose="020B0304020202020204" pitchFamily="34" charset="0"/>
                <a:cs typeface="Arial" panose="020B0604020202020204" pitchFamily="34" charset="0"/>
              </a:rPr>
              <a:t>Für das Jahr 2026 stehen noch 18.440 Euro zur Verfügung. 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de-DE" sz="1800" dirty="0">
                <a:latin typeface="Arial Nova Light" panose="020B0304020202020204" pitchFamily="34" charset="0"/>
                <a:cs typeface="Arial" panose="020B0604020202020204" pitchFamily="34" charset="0"/>
              </a:rPr>
              <a:t>Zur heutigen Sitzung liegen zwei Anträge für das Jahr 2026 in Gesamthöhe von 4.320 Euro vor.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endParaRPr lang="de-DE" sz="1800" dirty="0">
              <a:highlight>
                <a:srgbClr val="FFFF00"/>
              </a:highlight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de-DE" sz="1800" dirty="0">
                <a:latin typeface="Arial Nova Light" panose="020B0304020202020204" pitchFamily="34" charset="0"/>
                <a:cs typeface="Arial" panose="020B0604020202020204" pitchFamily="34" charset="0"/>
              </a:rPr>
              <a:t>Falls die Anträge angenommen werden, verbleiben für 2026 noch 14.120 Euro.</a:t>
            </a:r>
          </a:p>
          <a:p>
            <a:pPr marL="0" indent="0">
              <a:buNone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E5E201BB-1F24-6844-6C73-EB60B089C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" t="358" r="24985"/>
          <a:stretch/>
        </p:blipFill>
        <p:spPr bwMode="auto">
          <a:xfrm>
            <a:off x="3033715" y="4221088"/>
            <a:ext cx="2227192" cy="132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AACC4E3-6D0A-6DD2-8123-DCAD705EB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" b="22680"/>
          <a:stretch/>
        </p:blipFill>
        <p:spPr bwMode="auto">
          <a:xfrm>
            <a:off x="569404" y="4207287"/>
            <a:ext cx="2354593" cy="134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fik 19" descr="Y:\Bilder\Abt Stadt\3105 St. Pauli Projekte und Themen\Die Rotznasen\Rotznasen\Schere (8).jpg">
            <a:extLst>
              <a:ext uri="{FF2B5EF4-FFF2-40B4-BE49-F238E27FC236}">
                <a16:creationId xmlns:a16="http://schemas.microsoft.com/office/drawing/2014/main" id="{3B1B45CE-6358-0A79-62F7-1D4459B0942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424" y="4221197"/>
            <a:ext cx="1933408" cy="132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6949509-2E14-4A7F-4B79-488BF3CF8A1D}"/>
              </a:ext>
            </a:extLst>
          </p:cNvPr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96500" y="4207287"/>
            <a:ext cx="950098" cy="1342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rafik 21" descr="Y:\Bilder\Abt Stadt\3137 Gängeviertel\2016-03-12 Tag der offenen Tür Fabrique\IMG_8695.JPG">
            <a:extLst>
              <a:ext uri="{FF2B5EF4-FFF2-40B4-BE49-F238E27FC236}">
                <a16:creationId xmlns:a16="http://schemas.microsoft.com/office/drawing/2014/main" id="{0C425EB7-3943-03F0-3D80-16029ADA8728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r="24083"/>
          <a:stretch/>
        </p:blipFill>
        <p:spPr bwMode="auto">
          <a:xfrm>
            <a:off x="10186380" y="4221280"/>
            <a:ext cx="1368152" cy="1342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rafik 22" descr="Y:\Bilder\Abt Stadt\3137 Gängeviertel\2016-03-12 Tag der offenen Tür Fabrique\IMG_8711.JPG">
            <a:extLst>
              <a:ext uri="{FF2B5EF4-FFF2-40B4-BE49-F238E27FC236}">
                <a16:creationId xmlns:a16="http://schemas.microsoft.com/office/drawing/2014/main" id="{A15E9F07-A734-BCA5-ED31-CDB98E6416BE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r="16711"/>
          <a:stretch/>
        </p:blipFill>
        <p:spPr bwMode="auto">
          <a:xfrm>
            <a:off x="7474614" y="4221088"/>
            <a:ext cx="1512168" cy="1329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542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4B008-0B84-5613-6791-DD77B95B4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A28CC283-07EF-47B7-EF80-71606675B7C8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28B89ED1-DBFF-8626-613D-1D6360318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01ABD621-D725-261A-88DD-117D04D8CA27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5AA09500-A1E5-6DAB-9FD0-EC17A5E3378A}"/>
              </a:ext>
            </a:extLst>
          </p:cNvPr>
          <p:cNvSpPr/>
          <p:nvPr/>
        </p:nvSpPr>
        <p:spPr>
          <a:xfrm>
            <a:off x="335361" y="20706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5 	Verfügungsfonds 2026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DB55AA70-2854-EE18-396D-2E6C1397D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DFA0A7E3-0980-C450-187D-25B7FF79C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A1118E31-1315-FE57-FDA6-5F08FB457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93BA9D9-99C2-B38D-5881-FC69BAD36A4C}"/>
              </a:ext>
            </a:extLst>
          </p:cNvPr>
          <p:cNvSpPr txBox="1"/>
          <p:nvPr/>
        </p:nvSpPr>
        <p:spPr>
          <a:xfrm>
            <a:off x="335361" y="1500754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  <a:cs typeface="Arial" panose="020B0604020202020204" pitchFamily="34" charset="0"/>
              </a:rPr>
              <a:t>Antrag 03/2026</a:t>
            </a:r>
          </a:p>
        </p:txBody>
      </p:sp>
      <p:cxnSp>
        <p:nvCxnSpPr>
          <p:cNvPr id="15" name="Gerade Verbindung 4">
            <a:extLst>
              <a:ext uri="{FF2B5EF4-FFF2-40B4-BE49-F238E27FC236}">
                <a16:creationId xmlns:a16="http://schemas.microsoft.com/office/drawing/2014/main" id="{53B7E3A3-4B57-66DE-9152-212DDD203928}"/>
              </a:ext>
            </a:extLst>
          </p:cNvPr>
          <p:cNvCxnSpPr>
            <a:cxnSpLocks/>
          </p:cNvCxnSpPr>
          <p:nvPr/>
        </p:nvCxnSpPr>
        <p:spPr>
          <a:xfrm>
            <a:off x="407368" y="1988840"/>
            <a:ext cx="1728192" cy="0"/>
          </a:xfrm>
          <a:prstGeom prst="line">
            <a:avLst/>
          </a:prstGeom>
          <a:ln w="57150"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3521422E-EDF4-4C69-4910-8DFE96FEB3BB}"/>
              </a:ext>
            </a:extLst>
          </p:cNvPr>
          <p:cNvSpPr txBox="1">
            <a:spLocks/>
          </p:cNvSpPr>
          <p:nvPr/>
        </p:nvSpPr>
        <p:spPr>
          <a:xfrm>
            <a:off x="403157" y="2221296"/>
            <a:ext cx="7781073" cy="3629468"/>
          </a:xfrm>
          <a:prstGeom prst="rect">
            <a:avLst/>
          </a:prstGeom>
        </p:spPr>
        <p:txBody>
          <a:bodyPr lIns="0" tIns="0" rIns="0" bIns="0"/>
          <a:lstStyle>
            <a:lvl1pPr marL="271463" indent="-271463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5000"/>
              <a:buFont typeface="Wingdings 3" panose="05040102010807070707" pitchFamily="18" charset="2"/>
              <a:buChar char="u"/>
              <a:defRPr lang="de-DE" sz="20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1338" indent="-269875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5000"/>
              <a:buFont typeface="Wingdings 3" panose="05040102010807070707" pitchFamily="18" charset="2"/>
              <a:buChar char="u"/>
              <a:defRPr lang="de-DE" sz="20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63525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5000"/>
              <a:buFont typeface="Wingdings 3" panose="05040102010807070707" pitchFamily="18" charset="2"/>
              <a:buChar char="u"/>
              <a:defRPr lang="de-DE" sz="20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4738" indent="-269875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5000"/>
              <a:buFont typeface="Wingdings 3" panose="05040102010807070707" pitchFamily="18" charset="2"/>
              <a:buChar char="u"/>
              <a:defRPr lang="de-DE" sz="20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271463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5000"/>
              <a:buFont typeface="Wingdings 3" panose="05040102010807070707" pitchFamily="18" charset="2"/>
              <a:buChar char="u"/>
              <a:defRPr lang="de-DE" sz="20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</a:rPr>
              <a:t>Projekt: 	    </a:t>
            </a:r>
            <a:r>
              <a:rPr lang="de-DE" sz="1600" dirty="0">
                <a:solidFill>
                  <a:prstClr val="black"/>
                </a:solidFill>
                <a:latin typeface="Arial Nova Light" panose="020B0304020202020204" pitchFamily="34" charset="0"/>
              </a:rPr>
              <a:t>	Infoscreen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 panose="020B03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buClrTx/>
              <a:buSzPct val="100000"/>
              <a:buNone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</a:rPr>
              <a:t>Antragsteller:in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</a:rPr>
              <a:t> 	</a:t>
            </a:r>
            <a:r>
              <a:rPr lang="de-DE" sz="1600" dirty="0">
                <a:solidFill>
                  <a:prstClr val="black"/>
                </a:solidFill>
                <a:latin typeface="Arial Nova Light" panose="020B0304020202020204" pitchFamily="34" charset="0"/>
              </a:rPr>
              <a:t>ARGE / </a:t>
            </a:r>
            <a:r>
              <a:rPr lang="de-DE" sz="1600" dirty="0" err="1">
                <a:solidFill>
                  <a:prstClr val="black"/>
                </a:solidFill>
                <a:latin typeface="Arial Nova Light" panose="020B0304020202020204" pitchFamily="34" charset="0"/>
              </a:rPr>
              <a:t>Westibül</a:t>
            </a:r>
            <a:endParaRPr lang="en-US" sz="1600" dirty="0">
              <a:solidFill>
                <a:prstClr val="black"/>
              </a:solidFill>
              <a:latin typeface="Arial Nova Light" panose="020B03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buClrTx/>
              <a:buSzPct val="100000"/>
              <a:buNone/>
              <a:defRPr/>
            </a:pPr>
            <a:r>
              <a:rPr lang="en-US" sz="1600" dirty="0">
                <a:solidFill>
                  <a:prstClr val="black"/>
                </a:solidFill>
                <a:latin typeface="Arial Nova Light" panose="020B0304020202020204" pitchFamily="34" charset="0"/>
              </a:rPr>
              <a:t>	</a:t>
            </a:r>
            <a:endParaRPr lang="de-DE" sz="1600" dirty="0">
              <a:solidFill>
                <a:prstClr val="black"/>
              </a:solidFill>
              <a:latin typeface="Arial Nova Light" panose="020B03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Tx/>
              <a:buSzPct val="100000"/>
              <a:buNone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</a:rPr>
              <a:t>beantragte Mittel:   	EUR     </a:t>
            </a:r>
            <a:r>
              <a:rPr lang="de-DE" sz="1600" b="1" dirty="0">
                <a:solidFill>
                  <a:prstClr val="black"/>
                </a:solidFill>
                <a:latin typeface="Arial Nova Light" panose="020B0304020202020204" pitchFamily="34" charset="0"/>
              </a:rPr>
              <a:t>1.700,00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 panose="020B03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buClrTx/>
              <a:buSzPct val="100000"/>
              <a:buNone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</a:rPr>
              <a:t>Eigen-/Drittmittel:   	EUR        800,00 		</a:t>
            </a: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buClrTx/>
              <a:buSzPct val="100000"/>
              <a:buNone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</a:rPr>
              <a:t>Gesamtkosten: 	EUR</a:t>
            </a:r>
            <a:r>
              <a:rPr lang="de-DE" sz="1600" dirty="0">
                <a:solidFill>
                  <a:prstClr val="black"/>
                </a:solidFill>
                <a:latin typeface="Arial Nova Light" panose="020B0304020202020204" pitchFamily="34" charset="0"/>
              </a:rPr>
              <a:t>     2.500,00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 panose="020B0304020202020204" pitchFamily="34" charset="0"/>
            </a:endParaRPr>
          </a:p>
        </p:txBody>
      </p:sp>
      <p:sp>
        <p:nvSpPr>
          <p:cNvPr id="2" name="AutoShape 2" descr="Wind clip art images free clipart - WikiClipArt">
            <a:extLst>
              <a:ext uri="{FF2B5EF4-FFF2-40B4-BE49-F238E27FC236}">
                <a16:creationId xmlns:a16="http://schemas.microsoft.com/office/drawing/2014/main" id="{ECD333E0-4E64-8436-22FE-2ADA2133E7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852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D6077-E328-57FD-04F9-089FA0E47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2E95B1EE-B345-DBFD-3A3E-84D6A7203D40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F70BB14A-5183-F6DE-D93A-6C3EB3EC8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29FE896-0AD4-8CE1-3964-1AF19A660A70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8721A658-EB8B-74E2-3228-1F2B876E825B}"/>
              </a:ext>
            </a:extLst>
          </p:cNvPr>
          <p:cNvSpPr/>
          <p:nvPr/>
        </p:nvSpPr>
        <p:spPr>
          <a:xfrm>
            <a:off x="335361" y="20706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5 	Verfügungsfonds 2026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8C2509CB-2F83-EBF5-996D-6F2196C5B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80717D44-59E0-E2EC-8F05-3AC70B1A4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6BD58E1B-66BD-7A29-9EB9-EBCB8D1C2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20860A3-2D1F-21C3-28FF-B74B98EF9AE5}"/>
              </a:ext>
            </a:extLst>
          </p:cNvPr>
          <p:cNvSpPr txBox="1"/>
          <p:nvPr/>
        </p:nvSpPr>
        <p:spPr>
          <a:xfrm>
            <a:off x="335361" y="1500754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  <a:cs typeface="Arial" panose="020B0604020202020204" pitchFamily="34" charset="0"/>
              </a:rPr>
              <a:t>Antrag 04/2026</a:t>
            </a:r>
          </a:p>
        </p:txBody>
      </p:sp>
      <p:cxnSp>
        <p:nvCxnSpPr>
          <p:cNvPr id="15" name="Gerade Verbindung 4">
            <a:extLst>
              <a:ext uri="{FF2B5EF4-FFF2-40B4-BE49-F238E27FC236}">
                <a16:creationId xmlns:a16="http://schemas.microsoft.com/office/drawing/2014/main" id="{50FA78E6-2636-0F3F-D876-B477A053E96E}"/>
              </a:ext>
            </a:extLst>
          </p:cNvPr>
          <p:cNvCxnSpPr>
            <a:cxnSpLocks/>
          </p:cNvCxnSpPr>
          <p:nvPr/>
        </p:nvCxnSpPr>
        <p:spPr>
          <a:xfrm>
            <a:off x="407368" y="1988840"/>
            <a:ext cx="1728192" cy="0"/>
          </a:xfrm>
          <a:prstGeom prst="line">
            <a:avLst/>
          </a:prstGeom>
          <a:ln w="57150"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3ABCD1AC-7BB1-A2C6-CB18-C58DA52CA36A}"/>
              </a:ext>
            </a:extLst>
          </p:cNvPr>
          <p:cNvSpPr txBox="1">
            <a:spLocks/>
          </p:cNvSpPr>
          <p:nvPr/>
        </p:nvSpPr>
        <p:spPr>
          <a:xfrm>
            <a:off x="403157" y="2221296"/>
            <a:ext cx="7781073" cy="3629468"/>
          </a:xfrm>
          <a:prstGeom prst="rect">
            <a:avLst/>
          </a:prstGeom>
        </p:spPr>
        <p:txBody>
          <a:bodyPr lIns="0" tIns="0" rIns="0" bIns="0"/>
          <a:lstStyle>
            <a:lvl1pPr marL="271463" indent="-271463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5000"/>
              <a:buFont typeface="Wingdings 3" panose="05040102010807070707" pitchFamily="18" charset="2"/>
              <a:buChar char="u"/>
              <a:defRPr lang="de-DE" sz="20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1338" indent="-269875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5000"/>
              <a:buFont typeface="Wingdings 3" panose="05040102010807070707" pitchFamily="18" charset="2"/>
              <a:buChar char="u"/>
              <a:defRPr lang="de-DE" sz="20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63525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5000"/>
              <a:buFont typeface="Wingdings 3" panose="05040102010807070707" pitchFamily="18" charset="2"/>
              <a:buChar char="u"/>
              <a:defRPr lang="de-DE" sz="20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4738" indent="-269875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5000"/>
              <a:buFont typeface="Wingdings 3" panose="05040102010807070707" pitchFamily="18" charset="2"/>
              <a:buChar char="u"/>
              <a:defRPr lang="de-DE" sz="20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271463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5000"/>
              <a:buFont typeface="Wingdings 3" panose="05040102010807070707" pitchFamily="18" charset="2"/>
              <a:buChar char="u"/>
              <a:defRPr lang="de-DE" sz="20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</a:rPr>
              <a:t>Projekt: 	    </a:t>
            </a:r>
            <a:r>
              <a:rPr lang="de-DE" sz="1600" dirty="0">
                <a:solidFill>
                  <a:prstClr val="black"/>
                </a:solidFill>
                <a:latin typeface="Arial Nova Light" panose="020B0304020202020204" pitchFamily="34" charset="0"/>
              </a:rPr>
              <a:t>	IFEOMA Festival am 08. und 09. Mai 2026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 panose="020B03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buClrTx/>
              <a:buSzPct val="100000"/>
              <a:buNone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</a:rPr>
              <a:t>Antragsteller:in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</a:rPr>
              <a:t> 	PLGE e.V. </a:t>
            </a:r>
            <a:endParaRPr lang="en-US" sz="1600" dirty="0">
              <a:solidFill>
                <a:prstClr val="black"/>
              </a:solidFill>
              <a:latin typeface="Arial Nova Light" panose="020B03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buClrTx/>
              <a:buSzPct val="100000"/>
              <a:buNone/>
              <a:defRPr/>
            </a:pPr>
            <a:r>
              <a:rPr lang="en-US" sz="1600" dirty="0">
                <a:solidFill>
                  <a:prstClr val="black"/>
                </a:solidFill>
                <a:latin typeface="Arial Nova Light" panose="020B0304020202020204" pitchFamily="34" charset="0"/>
              </a:rPr>
              <a:t>	</a:t>
            </a:r>
            <a:endParaRPr lang="de-DE" sz="1600" dirty="0">
              <a:solidFill>
                <a:prstClr val="black"/>
              </a:solidFill>
              <a:latin typeface="Arial Nova Light" panose="020B03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Tx/>
              <a:buSzPct val="100000"/>
              <a:buNone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</a:rPr>
              <a:t>beantragte Mittel:   	EUR     </a:t>
            </a:r>
            <a:r>
              <a:rPr lang="de-DE" sz="1600" b="1" dirty="0">
                <a:solidFill>
                  <a:prstClr val="black"/>
                </a:solidFill>
                <a:latin typeface="Arial Nova Light" panose="020B0304020202020204" pitchFamily="34" charset="0"/>
              </a:rPr>
              <a:t>2.620,00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 panose="020B03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buClrTx/>
              <a:buSzPct val="100000"/>
              <a:buNone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</a:rPr>
              <a:t>Eigen-/Drittmittel:   	EUR     5.600,00 		</a:t>
            </a: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buClrTx/>
              <a:buSzPct val="100000"/>
              <a:buNone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</a:rPr>
              <a:t>Gesamtkosten: 	EUR</a:t>
            </a:r>
            <a:r>
              <a:rPr lang="de-DE" sz="1600" dirty="0">
                <a:solidFill>
                  <a:prstClr val="black"/>
                </a:solidFill>
                <a:latin typeface="Arial Nova Light" panose="020B0304020202020204" pitchFamily="34" charset="0"/>
              </a:rPr>
              <a:t>     8.220,00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 panose="020B0304020202020204" pitchFamily="34" charset="0"/>
            </a:endParaRPr>
          </a:p>
        </p:txBody>
      </p:sp>
      <p:sp>
        <p:nvSpPr>
          <p:cNvPr id="2" name="AutoShape 2" descr="Wind clip art images free clipart - WikiClipArt">
            <a:extLst>
              <a:ext uri="{FF2B5EF4-FFF2-40B4-BE49-F238E27FC236}">
                <a16:creationId xmlns:a16="http://schemas.microsoft.com/office/drawing/2014/main" id="{22AA5D00-48C1-F63D-C495-972439D606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449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82CE0-7699-8923-AD41-026BE4268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B3EAE64-33F6-DFF4-A1A3-0AB7A98EF851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F1539BE8-256C-E929-70C0-D907209C6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0513BDDC-9C8F-05BF-EE45-DEFD2CA1B21F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EAC8D362-213B-63DA-6ED2-823975B710D9}"/>
              </a:ext>
            </a:extLst>
          </p:cNvPr>
          <p:cNvSpPr/>
          <p:nvPr/>
        </p:nvSpPr>
        <p:spPr>
          <a:xfrm>
            <a:off x="335361" y="20706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5 	Verfügungsfonds 2026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B41209DB-329A-784C-0960-CE6D8213E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45BDE807-3B13-6AB0-4FBA-895375A14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4E10E1BC-E282-6EC0-AE4A-D51C5C0E1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Wind clip art images free clipart - WikiClipArt">
            <a:extLst>
              <a:ext uri="{FF2B5EF4-FFF2-40B4-BE49-F238E27FC236}">
                <a16:creationId xmlns:a16="http://schemas.microsoft.com/office/drawing/2014/main" id="{72A8A804-470B-97EE-14EC-A966063117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0E669E7D-F852-CCDA-0E12-081DA2A181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050593"/>
              </p:ext>
            </p:extLst>
          </p:nvPr>
        </p:nvGraphicFramePr>
        <p:xfrm>
          <a:off x="395537" y="1349342"/>
          <a:ext cx="7405019" cy="4165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6096000" imgH="3429000" progId="Acrobat.Document.DC">
                  <p:embed/>
                </p:oleObj>
              </mc:Choice>
              <mc:Fallback>
                <p:oleObj name="Acrobat Document" r:id="rId7" imgW="6096000" imgH="34290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5537" y="1349342"/>
                        <a:ext cx="7405019" cy="4165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 descr="Ein Bild, das Text, Screenshot, Schrift, Algebra enthält.&#10;&#10;KI-generierte Inhalte können fehlerhaft sein.">
            <a:extLst>
              <a:ext uri="{FF2B5EF4-FFF2-40B4-BE49-F238E27FC236}">
                <a16:creationId xmlns:a16="http://schemas.microsoft.com/office/drawing/2014/main" id="{F30B9719-3A38-B130-7239-3EE0815982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2064" y="2783889"/>
            <a:ext cx="5760640" cy="316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66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4A670-F2AE-5F9D-8D6B-5B81F8205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888DC1DF-6127-2317-11E8-4AE29C78B687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E9497DC2-A61C-7922-AF6B-160C6FBBE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00599F00-85C0-A8FA-7ED7-6F57BFDDDE25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7ADEA975-9419-B550-0765-389C6E842192}"/>
              </a:ext>
            </a:extLst>
          </p:cNvPr>
          <p:cNvSpPr/>
          <p:nvPr/>
        </p:nvSpPr>
        <p:spPr>
          <a:xfrm>
            <a:off x="335361" y="20706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5 	Verfügungsfonds 2026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19BA0FCF-74B7-EBBA-3B7B-EB2807B21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BE5D2752-80F9-411D-6A6E-1F39CF820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AF1B4192-70E4-E1D8-757F-D905868C9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Wind clip art images free clipart - WikiClipArt">
            <a:extLst>
              <a:ext uri="{FF2B5EF4-FFF2-40B4-BE49-F238E27FC236}">
                <a16:creationId xmlns:a16="http://schemas.microsoft.com/office/drawing/2014/main" id="{0A0B917B-AB42-7FCD-A8CD-2414452A9B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rafik 4" descr="Ein Bild, das Text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BD5D4720-C216-E3EC-E0E6-8F0330660D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7488" y="1615799"/>
            <a:ext cx="7014070" cy="38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38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078A8-12B3-8753-DB83-26183DB78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A105CBD4-25EC-55D6-C86A-0F4C753347DE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68EAA95E-2DCA-5B0A-11C9-FAB95E4F2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8D3B1A2F-2A09-3919-90D4-573F84668DD6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C604A16C-7033-0B8D-162E-7EDE9B46AB42}"/>
              </a:ext>
            </a:extLst>
          </p:cNvPr>
          <p:cNvSpPr/>
          <p:nvPr/>
        </p:nvSpPr>
        <p:spPr>
          <a:xfrm>
            <a:off x="335361" y="20706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5 	Verfügungsfonds 2026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2AB7A84E-DA68-BE44-C2C8-F3038DA15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81F7BFD2-DB60-4C00-2259-E7A515726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02524AB4-70D1-DB75-1F1A-7619DB246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Wind clip art images free clipart - WikiClipArt">
            <a:extLst>
              <a:ext uri="{FF2B5EF4-FFF2-40B4-BE49-F238E27FC236}">
                <a16:creationId xmlns:a16="http://schemas.microsoft.com/office/drawing/2014/main" id="{49ECE50F-EC9B-FC62-8B56-4239C4787A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rafik 4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D4A43769-9F91-38AA-DC71-15861F69E7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375" y="1233044"/>
            <a:ext cx="8400256" cy="449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14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0DED7-F4A6-A484-6EBE-F34A1B086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6804A884-1947-9560-0B12-5BA8569B537C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7E28DFD9-E708-376A-E743-4DCFA419C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19B89EE8-04D2-8876-C548-50F7FBF53E17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155F51F5-8ACB-E1EF-6473-6DFBBA912A65}"/>
              </a:ext>
            </a:extLst>
          </p:cNvPr>
          <p:cNvSpPr/>
          <p:nvPr/>
        </p:nvSpPr>
        <p:spPr>
          <a:xfrm>
            <a:off x="335361" y="20706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5 	Verfügungsfonds 2026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36A9BBDA-9E8E-C4B2-1593-04A1C15F93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00436CAB-8031-C7BD-5176-80A804CEC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24C62A02-E237-92B6-EB88-774874CDD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Wind clip art images free clipart - WikiClipArt">
            <a:extLst>
              <a:ext uri="{FF2B5EF4-FFF2-40B4-BE49-F238E27FC236}">
                <a16:creationId xmlns:a16="http://schemas.microsoft.com/office/drawing/2014/main" id="{AA18CADE-7016-DE5F-20AD-68B8F5E9AA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rafik 4" descr="Ein Bild, das Text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0E3069FF-9313-5325-58D7-3074684E5C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1504" y="1726484"/>
            <a:ext cx="6312024" cy="347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24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922A9-9D10-92CF-21B2-C3E9C0621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6D70D82D-2FB0-BC57-00CD-4A70C6C3A0F1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2C3A8D01-40C9-3618-0CAB-0934E8600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C58159D5-EBE7-B0BB-792F-D95B5927C7A5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3EBFBF4B-3C42-8D47-059D-572CFB4B5F49}"/>
              </a:ext>
            </a:extLst>
          </p:cNvPr>
          <p:cNvSpPr/>
          <p:nvPr/>
        </p:nvSpPr>
        <p:spPr>
          <a:xfrm>
            <a:off x="335361" y="20706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5 	Verfügungsfonds 2026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43814914-AE8C-8E2A-D2F2-388CD3650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5BB3C998-8508-966A-F4BA-6EF05FC25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5DC99290-C700-08D0-C904-982791768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Wind clip art images free clipart - WikiClipArt">
            <a:extLst>
              <a:ext uri="{FF2B5EF4-FFF2-40B4-BE49-F238E27FC236}">
                <a16:creationId xmlns:a16="http://schemas.microsoft.com/office/drawing/2014/main" id="{E29F6821-410D-81DE-64F4-836EAFA9A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rafik 4" descr="Ein Bild, das Text, Kreis, Logo, Screenshot enthält.&#10;&#10;KI-generierte Inhalte können fehlerhaft sein.">
            <a:extLst>
              <a:ext uri="{FF2B5EF4-FFF2-40B4-BE49-F238E27FC236}">
                <a16:creationId xmlns:a16="http://schemas.microsoft.com/office/drawing/2014/main" id="{6DB13743-D751-B2EC-55AD-55483AFB7D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157" y="1175503"/>
            <a:ext cx="4798706" cy="3590640"/>
          </a:xfrm>
          <a:prstGeom prst="rect">
            <a:avLst/>
          </a:prstGeom>
        </p:spPr>
      </p:pic>
      <p:pic>
        <p:nvPicPr>
          <p:cNvPr id="7" name="Grafik 6" descr="Ein Bild, das Text, Kleidung, Person, Screenshot enthält.&#10;&#10;KI-generierte Inhalte können fehlerhaft sein.">
            <a:extLst>
              <a:ext uri="{FF2B5EF4-FFF2-40B4-BE49-F238E27FC236}">
                <a16:creationId xmlns:a16="http://schemas.microsoft.com/office/drawing/2014/main" id="{05B71E7C-D099-C1EA-C4A3-57ECAF01EB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3952" y="2165326"/>
            <a:ext cx="5553311" cy="308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68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/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335361" y="20706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TAGESORDNUNG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DC90DF9-0211-8256-1F7C-5791F56508E0}"/>
              </a:ext>
            </a:extLst>
          </p:cNvPr>
          <p:cNvSpPr txBox="1"/>
          <p:nvPr/>
        </p:nvSpPr>
        <p:spPr>
          <a:xfrm>
            <a:off x="361212" y="1543868"/>
            <a:ext cx="11469575" cy="3847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1 Begrüßung, Feststellung der Tagesordnung, Genehmigung Protokoll der letzten Sitzung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2 Vorstellung Straßenbaumaßnahme Friedrich-Frank-Bogen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3 Informationen zum Fördergebiet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4 „sauber &amp; sicher“ Wohlfühlen im Quartier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5 Verfügungsfonds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6 Aktivierung/Mikroprojekte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7 Sonstiges/Termine</a:t>
            </a:r>
          </a:p>
          <a:p>
            <a:endParaRPr lang="de-DE" sz="16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endParaRPr lang="de-DE" sz="1600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237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C4B77-E9DB-A172-DA22-F688FD01A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95F461D1-04ED-E75C-2746-187BA075CE11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834C8299-3AC8-FD02-A1B2-F96D2655C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30972B2A-A309-7221-96CC-133A55C5666E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D59D3AFE-2918-C186-8EA0-6D615965E395}"/>
              </a:ext>
            </a:extLst>
          </p:cNvPr>
          <p:cNvSpPr/>
          <p:nvPr/>
        </p:nvSpPr>
        <p:spPr>
          <a:xfrm>
            <a:off x="335361" y="20706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5 	Verfügungsfonds 2026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1C6ED141-38C7-D4F8-DB93-56186C9AB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BDCBAC55-75C3-7C58-70C4-0450554BC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400FE8CB-19F9-DD49-DCDA-E61723CBF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Wind clip art images free clipart - WikiClipArt">
            <a:extLst>
              <a:ext uri="{FF2B5EF4-FFF2-40B4-BE49-F238E27FC236}">
                <a16:creationId xmlns:a16="http://schemas.microsoft.com/office/drawing/2014/main" id="{E5D0AECB-A8D0-27FD-DDFE-8F056AD0F8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Grafik 14" descr="Ein Bild, das Kleidung, Person, Frau, Tanz enthält.&#10;&#10;KI-generierte Inhalte können fehlerhaft sein.">
            <a:extLst>
              <a:ext uri="{FF2B5EF4-FFF2-40B4-BE49-F238E27FC236}">
                <a16:creationId xmlns:a16="http://schemas.microsoft.com/office/drawing/2014/main" id="{6EB0F416-E257-0F70-DFFA-5F04EE1BFE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194" y="1484783"/>
            <a:ext cx="10968024" cy="371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08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2941C-2239-90E0-92F0-0E62537D4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C1DB6D3D-41D9-B3B9-63BF-409DD49CD9B9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2E3E1BE9-8A1E-FE7C-1A14-F990E30E6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7E207EAC-DEB4-60BD-0AB9-13913BA335DA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EAFDE483-C72C-58EA-D462-1F36C41FF500}"/>
              </a:ext>
            </a:extLst>
          </p:cNvPr>
          <p:cNvSpPr/>
          <p:nvPr/>
        </p:nvSpPr>
        <p:spPr>
          <a:xfrm>
            <a:off x="335361" y="20706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5 	Verfügungsfonds 2026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5138C9A9-2CC2-DD7D-A816-A79EC4AB32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38666EC3-023B-2259-DFEC-009C226BC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A8023F10-F96E-F62C-2A58-44FFE23C0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Wind clip art images free clipart - WikiClipArt">
            <a:extLst>
              <a:ext uri="{FF2B5EF4-FFF2-40B4-BE49-F238E27FC236}">
                <a16:creationId xmlns:a16="http://schemas.microsoft.com/office/drawing/2014/main" id="{B15C9FE4-57BE-4550-907F-45AF0E64D9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rafik 4" descr="Ein Bild, das Kleidung, draußen, Mann, Person enthält.&#10;&#10;KI-generierte Inhalte können fehlerhaft sein.">
            <a:extLst>
              <a:ext uri="{FF2B5EF4-FFF2-40B4-BE49-F238E27FC236}">
                <a16:creationId xmlns:a16="http://schemas.microsoft.com/office/drawing/2014/main" id="{011CC16C-C7B9-E531-9540-5E301097B1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277" y="1635082"/>
            <a:ext cx="4367078" cy="2448271"/>
          </a:xfrm>
          <a:prstGeom prst="rect">
            <a:avLst/>
          </a:prstGeom>
        </p:spPr>
      </p:pic>
      <p:pic>
        <p:nvPicPr>
          <p:cNvPr id="9" name="Grafik 8" descr="Ein Bild, das draußen, Baum, Kleidung, Person enthält.&#10;&#10;KI-generierte Inhalte können fehlerhaft sein.">
            <a:extLst>
              <a:ext uri="{FF2B5EF4-FFF2-40B4-BE49-F238E27FC236}">
                <a16:creationId xmlns:a16="http://schemas.microsoft.com/office/drawing/2014/main" id="{DB9CC444-8291-33EC-B6C6-37C976E76D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375" y="1622392"/>
            <a:ext cx="6403684" cy="360680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4A21C29-8062-9A25-1B7C-402305D9A543}"/>
              </a:ext>
            </a:extLst>
          </p:cNvPr>
          <p:cNvSpPr txBox="1"/>
          <p:nvPr/>
        </p:nvSpPr>
        <p:spPr>
          <a:xfrm>
            <a:off x="7233806" y="4826590"/>
            <a:ext cx="4622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rial Nova Light" panose="020B0304020202020204" pitchFamily="34" charset="0"/>
              </a:rPr>
              <a:t>Vielen Dank für Ihre Aufmerksamkeit</a:t>
            </a:r>
          </a:p>
        </p:txBody>
      </p:sp>
    </p:spTree>
    <p:extLst>
      <p:ext uri="{BB962C8B-B14F-4D97-AF65-F5344CB8AC3E}">
        <p14:creationId xmlns:p14="http://schemas.microsoft.com/office/powerpoint/2010/main" val="1375168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D6E39-3D1D-018C-9730-8FB7E266C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0243DEB5-962D-741F-34D8-9B7D9CE998AE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AD577872-6C80-E399-E184-76847F8B2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D2403DFA-0DF1-F416-9A58-B67829B4C0AB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8830C426-EE48-66F4-DF28-E8622E9668B1}"/>
              </a:ext>
            </a:extLst>
          </p:cNvPr>
          <p:cNvSpPr/>
          <p:nvPr/>
        </p:nvSpPr>
        <p:spPr>
          <a:xfrm>
            <a:off x="335361" y="20706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5 	Verfügungsfonds 2026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626687C5-FBDE-9E82-F670-7A3DB5606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196286C4-0BFA-30ED-D973-CB3F4DBC4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4108D667-1776-B112-6DBB-E79DA074A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B10E70A-3CD3-C4C7-5937-6A2B2628E34E}"/>
              </a:ext>
            </a:extLst>
          </p:cNvPr>
          <p:cNvSpPr txBox="1"/>
          <p:nvPr/>
        </p:nvSpPr>
        <p:spPr>
          <a:xfrm>
            <a:off x="335361" y="1500754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  <a:cs typeface="Arial" panose="020B0604020202020204" pitchFamily="34" charset="0"/>
              </a:rPr>
              <a:t>Antrag 04/2026</a:t>
            </a:r>
          </a:p>
        </p:txBody>
      </p:sp>
      <p:cxnSp>
        <p:nvCxnSpPr>
          <p:cNvPr id="15" name="Gerade Verbindung 4">
            <a:extLst>
              <a:ext uri="{FF2B5EF4-FFF2-40B4-BE49-F238E27FC236}">
                <a16:creationId xmlns:a16="http://schemas.microsoft.com/office/drawing/2014/main" id="{14C2B9E9-1D51-A62F-8AEB-05AA24A6811D}"/>
              </a:ext>
            </a:extLst>
          </p:cNvPr>
          <p:cNvCxnSpPr>
            <a:cxnSpLocks/>
          </p:cNvCxnSpPr>
          <p:nvPr/>
        </p:nvCxnSpPr>
        <p:spPr>
          <a:xfrm>
            <a:off x="407368" y="1988840"/>
            <a:ext cx="1728192" cy="0"/>
          </a:xfrm>
          <a:prstGeom prst="line">
            <a:avLst/>
          </a:prstGeom>
          <a:ln w="57150"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5E69B9B6-9B8F-D3EA-A1DA-EEB97AC7BD80}"/>
              </a:ext>
            </a:extLst>
          </p:cNvPr>
          <p:cNvSpPr txBox="1">
            <a:spLocks/>
          </p:cNvSpPr>
          <p:nvPr/>
        </p:nvSpPr>
        <p:spPr>
          <a:xfrm>
            <a:off x="403157" y="2221296"/>
            <a:ext cx="7781073" cy="3629468"/>
          </a:xfrm>
          <a:prstGeom prst="rect">
            <a:avLst/>
          </a:prstGeom>
        </p:spPr>
        <p:txBody>
          <a:bodyPr lIns="0" tIns="0" rIns="0" bIns="0"/>
          <a:lstStyle>
            <a:lvl1pPr marL="271463" indent="-271463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5000"/>
              <a:buFont typeface="Wingdings 3" panose="05040102010807070707" pitchFamily="18" charset="2"/>
              <a:buChar char="u"/>
              <a:defRPr lang="de-DE" sz="20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1338" indent="-269875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5000"/>
              <a:buFont typeface="Wingdings 3" panose="05040102010807070707" pitchFamily="18" charset="2"/>
              <a:buChar char="u"/>
              <a:defRPr lang="de-DE" sz="20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63525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5000"/>
              <a:buFont typeface="Wingdings 3" panose="05040102010807070707" pitchFamily="18" charset="2"/>
              <a:buChar char="u"/>
              <a:defRPr lang="de-DE" sz="20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4738" indent="-269875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5000"/>
              <a:buFont typeface="Wingdings 3" panose="05040102010807070707" pitchFamily="18" charset="2"/>
              <a:buChar char="u"/>
              <a:defRPr lang="de-DE" sz="20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271463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5000"/>
              <a:buFont typeface="Wingdings 3" panose="05040102010807070707" pitchFamily="18" charset="2"/>
              <a:buChar char="u"/>
              <a:defRPr lang="de-DE" sz="20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</a:rPr>
              <a:t>Projekt: 	    </a:t>
            </a:r>
            <a:r>
              <a:rPr lang="de-DE" sz="1600" dirty="0">
                <a:solidFill>
                  <a:prstClr val="black"/>
                </a:solidFill>
                <a:latin typeface="Arial Nova Light" panose="020B0304020202020204" pitchFamily="34" charset="0"/>
              </a:rPr>
              <a:t>	IFEOMA Festival am 08. und 09. Mai 2026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 panose="020B03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buClrTx/>
              <a:buSzPct val="100000"/>
              <a:buNone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</a:rPr>
              <a:t>Antragsteller:in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</a:rPr>
              <a:t> 	PLGE e.V. </a:t>
            </a:r>
            <a:endParaRPr lang="en-US" sz="1600" dirty="0">
              <a:solidFill>
                <a:prstClr val="black"/>
              </a:solidFill>
              <a:latin typeface="Arial Nova Light" panose="020B03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buClrTx/>
              <a:buSzPct val="100000"/>
              <a:buNone/>
              <a:defRPr/>
            </a:pPr>
            <a:r>
              <a:rPr lang="en-US" sz="1600" dirty="0">
                <a:solidFill>
                  <a:prstClr val="black"/>
                </a:solidFill>
                <a:latin typeface="Arial Nova Light" panose="020B0304020202020204" pitchFamily="34" charset="0"/>
              </a:rPr>
              <a:t>	</a:t>
            </a:r>
            <a:endParaRPr lang="de-DE" sz="1600" dirty="0">
              <a:solidFill>
                <a:prstClr val="black"/>
              </a:solidFill>
              <a:latin typeface="Arial Nova Light" panose="020B03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Tx/>
              <a:buSzPct val="100000"/>
              <a:buNone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</a:rPr>
              <a:t>beantragte Mittel:   	EUR     </a:t>
            </a:r>
            <a:r>
              <a:rPr lang="de-DE" sz="1600" b="1" dirty="0">
                <a:solidFill>
                  <a:prstClr val="black"/>
                </a:solidFill>
                <a:latin typeface="Arial Nova Light" panose="020B0304020202020204" pitchFamily="34" charset="0"/>
              </a:rPr>
              <a:t>2.620,00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 panose="020B03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buClrTx/>
              <a:buSzPct val="100000"/>
              <a:buNone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</a:rPr>
              <a:t>Eigen-/Drittmittel:   	EUR     5.600,00 		</a:t>
            </a: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buClrTx/>
              <a:buSzPct val="100000"/>
              <a:buNone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</a:rPr>
              <a:t>Gesamtkosten: 	EUR</a:t>
            </a:r>
            <a:r>
              <a:rPr lang="de-DE" sz="1600" dirty="0">
                <a:solidFill>
                  <a:prstClr val="black"/>
                </a:solidFill>
                <a:latin typeface="Arial Nova Light" panose="020B0304020202020204" pitchFamily="34" charset="0"/>
              </a:rPr>
              <a:t>     8.220,00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 panose="020B0304020202020204" pitchFamily="34" charset="0"/>
            </a:endParaRPr>
          </a:p>
        </p:txBody>
      </p:sp>
      <p:sp>
        <p:nvSpPr>
          <p:cNvPr id="2" name="AutoShape 2" descr="Wind clip art images free clipart - WikiClipArt">
            <a:extLst>
              <a:ext uri="{FF2B5EF4-FFF2-40B4-BE49-F238E27FC236}">
                <a16:creationId xmlns:a16="http://schemas.microsoft.com/office/drawing/2014/main" id="{855E510E-F3FE-BC63-3522-72EA236C18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160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CF2E7-7CBD-106B-55CF-609FB937A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D626EF97-FAA3-C867-2E18-6588519A63E1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B26F7B6F-DBF0-2926-D081-513A3FB85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CF5A2EA8-F373-3F75-878C-BAFBFE7676D2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92329F55-E8E9-5923-CCE1-25C6DC9638A1}"/>
              </a:ext>
            </a:extLst>
          </p:cNvPr>
          <p:cNvSpPr/>
          <p:nvPr/>
        </p:nvSpPr>
        <p:spPr>
          <a:xfrm>
            <a:off x="335361" y="20706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TAGESORDNUNG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72C40307-22C9-0E7E-069C-7A14D9A30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736EF5FE-B48C-9F16-8B4A-91BED7600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E8E23855-64C5-EDC2-45B7-6FCD7CA25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0D4067-5F0C-2C4D-E204-5147F831DD48}"/>
              </a:ext>
            </a:extLst>
          </p:cNvPr>
          <p:cNvSpPr txBox="1"/>
          <p:nvPr/>
        </p:nvSpPr>
        <p:spPr>
          <a:xfrm>
            <a:off x="361212" y="1543868"/>
            <a:ext cx="11469575" cy="3847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1 Begrüßung, Feststellung der Tagesordnung, Genehmigung Protokoll der letzten Sitzung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2 Vorstellung Straßenbaumaßnahme Friedrich-Frank-Bogen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3 Informationen zum Fördergebiet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4 „sauber &amp; sicher“ Wohlfühlen im Quartier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5 Verfügungsfonds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solidFill>
                  <a:srgbClr val="FF0000"/>
                </a:solidFill>
                <a:latin typeface="Arial Nova Light" panose="020B0304020202020204" pitchFamily="34" charset="0"/>
              </a:rPr>
              <a:t>TOP 6 Aktivierung/Mikroprojekte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7 Sonstiges/Termine</a:t>
            </a:r>
          </a:p>
          <a:p>
            <a:endParaRPr lang="de-DE" sz="16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endParaRPr lang="de-DE" sz="1600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463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62842-036E-91C7-6911-81F17D095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F30DAFB2-4785-8BD7-5FAE-6CFAE9E46751}"/>
              </a:ext>
            </a:extLst>
          </p:cNvPr>
          <p:cNvSpPr/>
          <p:nvPr/>
        </p:nvSpPr>
        <p:spPr>
          <a:xfrm>
            <a:off x="395536" y="1222722"/>
            <a:ext cx="2316088" cy="334043"/>
          </a:xfrm>
          <a:prstGeom prst="rect">
            <a:avLst/>
          </a:prstGeom>
          <a:solidFill>
            <a:srgbClr val="1DAB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de-DE" b="1" kern="100" dirty="0">
                <a:solidFill>
                  <a:srgbClr val="000000"/>
                </a:solidFill>
                <a:latin typeface="Arial Nova Cond" panose="020B0506020202020204" pitchFamily="34" charset="0"/>
                <a:ea typeface="Aptos" panose="020B0004020202020204" pitchFamily="34" charset="0"/>
              </a:rPr>
              <a:t>Wir sind auf WhatsApp</a:t>
            </a: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65B20270-8C2B-7839-4F1F-6231CA14A402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67632B76-DA05-D1C2-B866-7CED1FBB4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606641E0-4D73-4734-8B15-A1D3F9B9D4CD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E1B45A76-99C2-B528-AB8F-BB815A77B8E4}"/>
              </a:ext>
            </a:extLst>
          </p:cNvPr>
          <p:cNvSpPr/>
          <p:nvPr/>
        </p:nvSpPr>
        <p:spPr>
          <a:xfrm>
            <a:off x="335360" y="207060"/>
            <a:ext cx="94330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6 Aktivierung / Mikroprojekte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  <a:p>
            <a:endParaRPr lang="de-DE" sz="2000" b="1" dirty="0"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8787AF93-A20E-3653-69E0-5EEEBADC4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CB1AD5E8-DB9A-9840-BC63-10D1202BE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C03CB6CE-1037-EE7D-3264-D93B6BC1C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descr="Ein Bild, das Text, Screenshot, Schrift, Aufdruck enthält.&#10;&#10;KI-generierte Inhalte können fehlerhaft sein.">
            <a:extLst>
              <a:ext uri="{FF2B5EF4-FFF2-40B4-BE49-F238E27FC236}">
                <a16:creationId xmlns:a16="http://schemas.microsoft.com/office/drawing/2014/main" id="{B798832B-EF08-9830-D0D4-39299DC2CB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284" y="1188140"/>
            <a:ext cx="2192356" cy="4747181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A03063FA-AD59-6614-8FAA-2138F6E0C6A5}"/>
              </a:ext>
            </a:extLst>
          </p:cNvPr>
          <p:cNvSpPr txBox="1"/>
          <p:nvPr/>
        </p:nvSpPr>
        <p:spPr>
          <a:xfrm>
            <a:off x="335360" y="1722164"/>
            <a:ext cx="8744400" cy="403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 sz="1800" b="1" dirty="0">
                <a:effectLst/>
                <a:latin typeface="Arial Nova Cond" panose="020B0506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Aufbau und Nutzung des Channels</a:t>
            </a:r>
            <a:endParaRPr lang="de-DE" sz="1800" dirty="0">
              <a:effectLst/>
              <a:latin typeface="Bunuelo Clean Pro 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de-DE" sz="18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Channel ist öffentlich und in WhatsApp unter „Updates“ (untere Menüleiste links) zu finden.</a:t>
            </a:r>
            <a:endParaRPr lang="de-DE" sz="1800" dirty="0">
              <a:effectLst/>
              <a:latin typeface="Bunuelo Clean Pro 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sz="18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der Beschreibung steht eine kurze Erläuterung, unsere B-West Emailadresse sowie der Link zur Website.</a:t>
            </a:r>
            <a:endParaRPr lang="de-DE" sz="1800" dirty="0">
              <a:effectLst/>
              <a:latin typeface="Bunuelo Clean Pro 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sz="1800" dirty="0" err="1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Teilnehmer:innen</a:t>
            </a:r>
            <a:r>
              <a:rPr lang="de-DE" sz="18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können auf Beiträge mit unterschiedlichen Emojis (z.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 </a:t>
            </a:r>
            <a:r>
              <a:rPr lang="de-DE" sz="18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Daumen hoch oder Daumen runter) reagieren, jedoch keine Kommentare verfassen.</a:t>
            </a:r>
            <a:endParaRPr lang="de-DE" sz="1800" dirty="0">
              <a:effectLst/>
              <a:latin typeface="Bunuelo Clean Pro 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sz="18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Kontaktdaten der </a:t>
            </a:r>
            <a:r>
              <a:rPr lang="de-DE" sz="1800" dirty="0" err="1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Abonnent:innen</a:t>
            </a:r>
            <a:r>
              <a:rPr lang="de-DE" sz="18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bleiben anonym – nur wir als Admins können Einsicht nehmen.</a:t>
            </a:r>
            <a:endParaRPr lang="de-DE" sz="1800" dirty="0">
              <a:effectLst/>
              <a:latin typeface="Bunuelo Clean Pro 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sz="18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Neue Follower sehen automatisch alle Beiträge der letzten 30 Tage. </a:t>
            </a:r>
            <a:endParaRPr lang="de-DE" sz="1800" dirty="0">
              <a:effectLst/>
              <a:latin typeface="Bunuelo Clean Pro 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de-DE" sz="18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Nachrichten bleiben jeweils 30 Tage lang sichtbar.</a:t>
            </a:r>
            <a:endParaRPr lang="de-DE" sz="1800" dirty="0">
              <a:effectLst/>
              <a:latin typeface="Bunuelo Clean Pro 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974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1739B-DAF3-E028-230F-AA26D38FD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BFC78B7-08DE-FEA5-00B0-EAED92706911}"/>
              </a:ext>
            </a:extLst>
          </p:cNvPr>
          <p:cNvSpPr/>
          <p:nvPr/>
        </p:nvSpPr>
        <p:spPr>
          <a:xfrm>
            <a:off x="335360" y="1169746"/>
            <a:ext cx="4536504" cy="377332"/>
          </a:xfrm>
          <a:prstGeom prst="rect">
            <a:avLst/>
          </a:prstGeom>
          <a:solidFill>
            <a:srgbClr val="ECAC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Arial Nova Cond" panose="020B0506020202020204" pitchFamily="34" charset="0"/>
              </a:rPr>
              <a:t>Olympiade 2.0 Sportplatz </a:t>
            </a:r>
            <a:r>
              <a:rPr lang="de-DE" b="1" dirty="0" err="1">
                <a:solidFill>
                  <a:schemeClr val="tx1"/>
                </a:solidFill>
                <a:latin typeface="Arial Nova Cond" panose="020B0506020202020204" pitchFamily="34" charset="0"/>
              </a:rPr>
              <a:t>Ladenbeker</a:t>
            </a:r>
            <a:r>
              <a:rPr lang="de-DE" b="1" dirty="0">
                <a:solidFill>
                  <a:schemeClr val="tx1"/>
                </a:solidFill>
                <a:latin typeface="Arial Nova Cond" panose="020B0506020202020204" pitchFamily="34" charset="0"/>
              </a:rPr>
              <a:t> Furtweg</a:t>
            </a: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CAE9355A-E72C-9E66-054E-42810C6161C4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9428A85A-EDCA-0C4D-0CA1-237219661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33F03699-AD42-7780-3D52-D1F0E7EE2F7E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9E0662BE-F122-76CB-858F-404C6E98DCE1}"/>
              </a:ext>
            </a:extLst>
          </p:cNvPr>
          <p:cNvSpPr/>
          <p:nvPr/>
        </p:nvSpPr>
        <p:spPr>
          <a:xfrm>
            <a:off x="335360" y="207060"/>
            <a:ext cx="9433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6 Aktivierung / Mikroprojekte </a:t>
            </a: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3D9AA947-F919-6F0A-4A52-E570371CF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91F4ECD0-A742-6993-0929-DC686D66E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C809569B-ACD1-7017-1EE5-22412DBB3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0EEB396-B8BB-FA0E-C228-C29581E99786}"/>
              </a:ext>
            </a:extLst>
          </p:cNvPr>
          <p:cNvSpPr txBox="1"/>
          <p:nvPr/>
        </p:nvSpPr>
        <p:spPr>
          <a:xfrm>
            <a:off x="335360" y="1657577"/>
            <a:ext cx="11521280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latin typeface="Arial Nova Light" panose="020B0304020202020204" pitchFamily="34" charset="0"/>
                <a:cs typeface="Times New Roman" panose="02020603050405020304" pitchFamily="18" charset="0"/>
              </a:rPr>
              <a:t>Termin voraussichtlich Freitagnachmittag, der 26. Juni 2026 - alternativ 19. Juni 2026 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latin typeface="Arial Nova Light" panose="020B0304020202020204" pitchFamily="34" charset="0"/>
                <a:cs typeface="Times New Roman" panose="02020603050405020304" pitchFamily="18" charset="0"/>
              </a:rPr>
              <a:t>Vorbereitungstreffen Dienstag, 17.03.2026, 15:00 – 16:00 Uhr / Dienstag, 24.03.2026, 15:30 – 16:30 Uhr</a:t>
            </a:r>
          </a:p>
        </p:txBody>
      </p:sp>
      <p:pic>
        <p:nvPicPr>
          <p:cNvPr id="7" name="Grafik 6" descr="Ein Bild, das Baum, draußen, Kleidung, Schuhwerk enthält.&#10;&#10;KI-generierte Inhalte können fehlerhaft sein.">
            <a:extLst>
              <a:ext uri="{FF2B5EF4-FFF2-40B4-BE49-F238E27FC236}">
                <a16:creationId xmlns:a16="http://schemas.microsoft.com/office/drawing/2014/main" id="{A0749816-8FED-66AF-C410-D9AB3561F93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3199183"/>
            <a:ext cx="5489422" cy="2474039"/>
          </a:xfrm>
          <a:prstGeom prst="rect">
            <a:avLst/>
          </a:prstGeom>
        </p:spPr>
      </p:pic>
      <p:pic>
        <p:nvPicPr>
          <p:cNvPr id="10" name="Grafik 9" descr="Ein Bild, das draußen, Spielplatz, Gelände, Person enthält.&#10;&#10;KI-generierte Inhalte können fehlerhaft sein.">
            <a:extLst>
              <a:ext uri="{FF2B5EF4-FFF2-40B4-BE49-F238E27FC236}">
                <a16:creationId xmlns:a16="http://schemas.microsoft.com/office/drawing/2014/main" id="{777EF77D-BEC4-A8D7-44D1-1C05885DD58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09" y="3152978"/>
            <a:ext cx="5591944" cy="252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02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95885-8636-8008-4C7A-2BA8833E9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5E730D2C-8C5B-FAA8-665F-C1DB77C0BF79}"/>
              </a:ext>
            </a:extLst>
          </p:cNvPr>
          <p:cNvSpPr/>
          <p:nvPr/>
        </p:nvSpPr>
        <p:spPr>
          <a:xfrm>
            <a:off x="395536" y="1222722"/>
            <a:ext cx="3972272" cy="262061"/>
          </a:xfrm>
          <a:prstGeom prst="rect">
            <a:avLst/>
          </a:prstGeom>
          <a:solidFill>
            <a:srgbClr val="80BE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de-DE" b="1" kern="100" dirty="0" err="1">
                <a:solidFill>
                  <a:srgbClr val="000000"/>
                </a:solidFill>
                <a:latin typeface="Arial Nova Cond" panose="020B0506020202020204" pitchFamily="34" charset="0"/>
                <a:ea typeface="Aptos" panose="020B0004020202020204" pitchFamily="34" charset="0"/>
              </a:rPr>
              <a:t>Beetpaten</a:t>
            </a:r>
            <a:r>
              <a:rPr lang="de-DE" b="1" kern="100" dirty="0">
                <a:solidFill>
                  <a:srgbClr val="000000"/>
                </a:solidFill>
                <a:latin typeface="Arial Nova Cond" panose="020B0506020202020204" pitchFamily="34" charset="0"/>
                <a:ea typeface="Aptos" panose="020B0004020202020204" pitchFamily="34" charset="0"/>
              </a:rPr>
              <a:t> gesucht für Urban </a:t>
            </a:r>
            <a:r>
              <a:rPr lang="de-DE" b="1" kern="100" dirty="0" err="1">
                <a:solidFill>
                  <a:srgbClr val="000000"/>
                </a:solidFill>
                <a:latin typeface="Arial Nova Cond" panose="020B0506020202020204" pitchFamily="34" charset="0"/>
                <a:ea typeface="Aptos" panose="020B0004020202020204" pitchFamily="34" charset="0"/>
              </a:rPr>
              <a:t>Gardening</a:t>
            </a:r>
            <a:endParaRPr lang="de-DE" b="1" kern="100" dirty="0">
              <a:solidFill>
                <a:srgbClr val="000000"/>
              </a:solidFill>
              <a:latin typeface="Arial Nova Cond" panose="020B0506020202020204" pitchFamily="34" charset="0"/>
              <a:ea typeface="Aptos" panose="020B0004020202020204" pitchFamily="34" charset="0"/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1C4C73EA-D866-1011-D1BC-8C36568DDFFD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4DD1650A-F670-589A-A4AB-0DCF88ED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2034769B-42C8-55CE-1197-586885FB5E8C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F7A42028-C343-615C-F204-E6EF5EF72BA5}"/>
              </a:ext>
            </a:extLst>
          </p:cNvPr>
          <p:cNvSpPr/>
          <p:nvPr/>
        </p:nvSpPr>
        <p:spPr>
          <a:xfrm>
            <a:off x="335360" y="207060"/>
            <a:ext cx="94330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6 Aktivierung / Mikroprojekte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  <a:p>
            <a:endParaRPr lang="de-DE" sz="2000" b="1" dirty="0"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5C42102B-6C68-A69D-2DC8-294EFC1F56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A10BD64B-A20C-671E-24B4-02F253C74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0033FA65-4D8E-FAED-9109-C1BC3D22A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CA95DA4-F1E6-F730-CB79-DB7DA3043343}"/>
              </a:ext>
            </a:extLst>
          </p:cNvPr>
          <p:cNvSpPr txBox="1"/>
          <p:nvPr/>
        </p:nvSpPr>
        <p:spPr>
          <a:xfrm>
            <a:off x="395536" y="1559622"/>
            <a:ext cx="1151764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latin typeface="Arial Nova Light" panose="020B0304020202020204" pitchFamily="34" charset="0"/>
                <a:cs typeface="Times New Roman" panose="02020603050405020304" pitchFamily="18" charset="0"/>
              </a:rPr>
              <a:t>Bezirksamt stellt zwei Beete im zentralen Grünzug zur Bepflanzung zur Verfügung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latin typeface="Arial Nova Light" panose="020B0304020202020204" pitchFamily="34" charset="0"/>
                <a:cs typeface="Times New Roman" panose="02020603050405020304" pitchFamily="18" charset="0"/>
              </a:rPr>
              <a:t>Bei Interesse, E-Mail an </a:t>
            </a:r>
            <a:r>
              <a:rPr lang="de-DE" sz="1600" dirty="0">
                <a:latin typeface="Arial Nova Light" panose="020B0304020202020204" pitchFamily="34" charset="0"/>
                <a:cs typeface="Times New Roman" panose="02020603050405020304" pitchFamily="18" charset="0"/>
                <a:hlinkClick r:id="rId6"/>
              </a:rPr>
              <a:t>bestwest@steg-hamburg.de</a:t>
            </a:r>
            <a:r>
              <a:rPr lang="de-DE" sz="1600" dirty="0">
                <a:latin typeface="Arial Nova Light" panose="020B03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de-DE" sz="1600" b="1" dirty="0">
                <a:latin typeface="Arial Nova Cond" panose="020B0506020202020204" pitchFamily="34" charset="0"/>
                <a:cs typeface="Times New Roman" panose="02020603050405020304" pitchFamily="18" charset="0"/>
              </a:rPr>
              <a:t>Ziel: Gegen Einsamkeit, Ermöglichung von Gemeinschaft, nachbarschaftlicher Austausch, Stärkung der Identifikation </a:t>
            </a:r>
          </a:p>
        </p:txBody>
      </p:sp>
      <p:pic>
        <p:nvPicPr>
          <p:cNvPr id="4" name="Grafik 3" descr="Ein Bild, das draußen, Gras, Parkbank, Bodendecker enthält.&#10;&#10;KI-generierte Inhalte können fehlerhaft sein.">
            <a:extLst>
              <a:ext uri="{FF2B5EF4-FFF2-40B4-BE49-F238E27FC236}">
                <a16:creationId xmlns:a16="http://schemas.microsoft.com/office/drawing/2014/main" id="{AF64913B-99FC-59F1-8F67-C33A5F9D42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543604"/>
            <a:ext cx="2965758" cy="2224318"/>
          </a:xfrm>
          <a:prstGeom prst="rect">
            <a:avLst/>
          </a:prstGeom>
        </p:spPr>
      </p:pic>
      <p:pic>
        <p:nvPicPr>
          <p:cNvPr id="5" name="Grafik 4" descr="Ein Bild, das draußen, Gras, Pflanze, Bodendecker enthält.&#10;&#10;KI-generierte Inhalte können fehlerhaft sein.">
            <a:extLst>
              <a:ext uri="{FF2B5EF4-FFF2-40B4-BE49-F238E27FC236}">
                <a16:creationId xmlns:a16="http://schemas.microsoft.com/office/drawing/2014/main" id="{C778F4E2-B935-4A54-86ED-5EBF6A195F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3556034"/>
            <a:ext cx="2965759" cy="2224319"/>
          </a:xfrm>
          <a:prstGeom prst="rect">
            <a:avLst/>
          </a:prstGeom>
        </p:spPr>
      </p:pic>
      <p:pic>
        <p:nvPicPr>
          <p:cNvPr id="7" name="Grafik 6" descr="Blumen mit Gießkanne und Libelle">
            <a:extLst>
              <a:ext uri="{FF2B5EF4-FFF2-40B4-BE49-F238E27FC236}">
                <a16:creationId xmlns:a16="http://schemas.microsoft.com/office/drawing/2014/main" id="{5B01169C-EAD7-6AA4-1028-5BBDD6C211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83063" y="3068964"/>
            <a:ext cx="3157073" cy="315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13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6E885-C833-A5D1-7050-D43DA2790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A34420FC-C676-6744-8C21-E64AFB0DAA24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06D45526-8E81-1A69-BB76-AB70BEE6D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0182498F-3842-EE89-FC90-FD0ECF4003E1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2129364A-C3FB-084A-9D3D-02D8E1E034DF}"/>
              </a:ext>
            </a:extLst>
          </p:cNvPr>
          <p:cNvSpPr/>
          <p:nvPr/>
        </p:nvSpPr>
        <p:spPr>
          <a:xfrm>
            <a:off x="335361" y="20706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6	Aktivierung / Mikroprojekte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838C950D-A19C-6749-19AC-57E741EA8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7F10DE92-ECED-36BA-4F08-909AE093E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2511DF1F-F6A5-D139-6AC9-A884FBF36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01518E5D-FC76-E796-6354-232390A2BB6F}"/>
              </a:ext>
            </a:extLst>
          </p:cNvPr>
          <p:cNvSpPr txBox="1">
            <a:spLocks/>
          </p:cNvSpPr>
          <p:nvPr/>
        </p:nvSpPr>
        <p:spPr>
          <a:xfrm>
            <a:off x="505687" y="2076682"/>
            <a:ext cx="8568952" cy="1576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de-DE" sz="1600" dirty="0">
                <a:latin typeface="Arial Nova Light" panose="020B0304020202020204" pitchFamily="34" charset="0"/>
                <a:cs typeface="Arial" panose="020B0604020202020204" pitchFamily="34" charset="0"/>
              </a:rPr>
              <a:t>Erster Termin: 30.04.26 auf dem Wochenmarkt zusammen mit </a:t>
            </a:r>
            <a:r>
              <a:rPr lang="de-DE" sz="1600" dirty="0" err="1">
                <a:latin typeface="Arial Nova Light" panose="020B0304020202020204" pitchFamily="34" charset="0"/>
                <a:cs typeface="Arial" panose="020B0604020202020204" pitchFamily="34" charset="0"/>
              </a:rPr>
              <a:t>PAuLA</a:t>
            </a:r>
            <a:endParaRPr lang="de-DE" sz="1600" dirty="0"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r>
              <a:rPr lang="de-DE" sz="1600" dirty="0">
                <a:latin typeface="Arial Nova Light" panose="020B0304020202020204" pitchFamily="34" charset="0"/>
                <a:cs typeface="Arial" panose="020B0604020202020204" pitchFamily="34" charset="0"/>
              </a:rPr>
              <a:t>On tour im Quartier mit dem Lastenfahrrad </a:t>
            </a:r>
          </a:p>
          <a:p>
            <a:pPr>
              <a:spcBef>
                <a:spcPts val="1800"/>
              </a:spcBef>
            </a:pPr>
            <a:r>
              <a:rPr lang="de-DE" sz="1600" b="1" dirty="0">
                <a:latin typeface="Arial Nova Cond" panose="020B0506020202020204" pitchFamily="34" charset="0"/>
                <a:cs typeface="Arial" panose="020B0604020202020204" pitchFamily="34" charset="0"/>
              </a:rPr>
              <a:t>Ziel: Sichtbarkeit erhöhen, Beteiligung stärken, neue Zielgruppen erreichen</a:t>
            </a:r>
          </a:p>
          <a:p>
            <a:pPr>
              <a:spcBef>
                <a:spcPts val="1800"/>
              </a:spcBef>
            </a:pPr>
            <a:endParaRPr lang="de-DE" sz="1600" dirty="0"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800"/>
              </a:spcBef>
              <a:buNone/>
            </a:pPr>
            <a:endParaRPr lang="de-DE" sz="2000" dirty="0">
              <a:latin typeface="Arial Nova Cond" panose="020B0506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endParaRPr lang="de-DE" sz="20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1360C69A-027F-C41C-657B-15CD2DB1F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816" y="4097085"/>
            <a:ext cx="1924203" cy="1924203"/>
          </a:xfrm>
          <a:prstGeom prst="rect">
            <a:avLst/>
          </a:prstGeom>
        </p:spPr>
      </p:pic>
      <p:pic>
        <p:nvPicPr>
          <p:cNvPr id="7" name="Grafik 6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4A839414-F2C1-383E-A7F4-F494C42978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930" y="3816424"/>
            <a:ext cx="2060848" cy="206084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AEE2A62-7023-3A2D-4F76-43BF6CA47C06}"/>
              </a:ext>
            </a:extLst>
          </p:cNvPr>
          <p:cNvSpPr txBox="1"/>
          <p:nvPr/>
        </p:nvSpPr>
        <p:spPr>
          <a:xfrm>
            <a:off x="551384" y="1455411"/>
            <a:ext cx="367240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de-DE" sz="1800" b="1" dirty="0">
                <a:latin typeface="Arial Nova Cond" panose="020B0506020202020204" pitchFamily="34" charset="0"/>
                <a:cs typeface="Arial" panose="020B0604020202020204" pitchFamily="34" charset="0"/>
              </a:rPr>
              <a:t>Stadtteilbüro unterwegs im Quartier</a:t>
            </a:r>
          </a:p>
        </p:txBody>
      </p:sp>
    </p:spTree>
    <p:extLst>
      <p:ext uri="{BB962C8B-B14F-4D97-AF65-F5344CB8AC3E}">
        <p14:creationId xmlns:p14="http://schemas.microsoft.com/office/powerpoint/2010/main" val="333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5E251-2CEB-6BAF-E4D6-7F93AC76A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732E286-AE48-3CB3-C8D1-6E860FEC0DC7}"/>
              </a:ext>
            </a:extLst>
          </p:cNvPr>
          <p:cNvSpPr/>
          <p:nvPr/>
        </p:nvSpPr>
        <p:spPr>
          <a:xfrm>
            <a:off x="395537" y="1844824"/>
            <a:ext cx="2244079" cy="228246"/>
          </a:xfrm>
          <a:prstGeom prst="rect">
            <a:avLst/>
          </a:prstGeom>
          <a:solidFill>
            <a:srgbClr val="ECAC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61848A47-D5C9-7A90-F5C7-8106C1AFC572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124ECF4B-7FD0-7788-AB57-1ADDD3BAC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117CB37B-2DCA-96E5-0A2E-B86AA3F53C76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2418D2A8-BE61-6250-0965-1EA8B27EF74F}"/>
              </a:ext>
            </a:extLst>
          </p:cNvPr>
          <p:cNvSpPr/>
          <p:nvPr/>
        </p:nvSpPr>
        <p:spPr>
          <a:xfrm>
            <a:off x="335360" y="207060"/>
            <a:ext cx="9433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6 Aktivierung / Mikroprojekte </a:t>
            </a: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1CED1EA5-7C9C-2967-B976-9523750D9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5B8343CF-969E-9CDC-8AAB-938C46ED2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632E7132-2D3E-D007-1BFB-46DA3A78B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1570628-F2A7-846E-1B72-7726D9F5B913}"/>
              </a:ext>
            </a:extLst>
          </p:cNvPr>
          <p:cNvSpPr txBox="1"/>
          <p:nvPr/>
        </p:nvSpPr>
        <p:spPr>
          <a:xfrm>
            <a:off x="401140" y="1769572"/>
            <a:ext cx="1152128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b="1" kern="100" dirty="0">
                <a:solidFill>
                  <a:srgbClr val="000000"/>
                </a:solidFill>
                <a:latin typeface="Arial Nova Cond" panose="020B0506020202020204" pitchFamily="34" charset="0"/>
                <a:ea typeface="Aptos" panose="020B0004020202020204" pitchFamily="34" charset="0"/>
              </a:rPr>
              <a:t>Fragen / Anmerkungen</a:t>
            </a:r>
            <a:endParaRPr lang="de-DE" sz="1800" b="1" kern="100" dirty="0">
              <a:solidFill>
                <a:srgbClr val="000000"/>
              </a:solidFill>
              <a:effectLst/>
              <a:latin typeface="Arial Nova Cond" panose="020B0506020202020204" pitchFamily="34" charset="0"/>
              <a:ea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endParaRPr lang="de-DE" b="1" kern="100" dirty="0">
              <a:solidFill>
                <a:srgbClr val="000000"/>
              </a:solidFill>
              <a:latin typeface="Arial Nova Cond" panose="020B0506020202020204" pitchFamily="34" charset="0"/>
              <a:ea typeface="Aptos" panose="020B0004020202020204" pitchFamily="34" charset="0"/>
            </a:endParaRPr>
          </a:p>
        </p:txBody>
      </p:sp>
      <p:pic>
        <p:nvPicPr>
          <p:cNvPr id="17" name="Grafik 16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0C651DBA-F527-A264-4ACF-4B2198BBEE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2492896"/>
            <a:ext cx="2848955" cy="284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59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DD6A3-5EB5-9045-7687-BACE41A4C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89491A0A-A386-01DB-FA35-067E96C60A9A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456C4FDA-1CA9-ED22-E78A-256FEEFBD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8876742C-1D1A-8E3B-955D-E561851EB44C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F5569434-DED5-0100-2D34-122ACA2DAA0D}"/>
              </a:ext>
            </a:extLst>
          </p:cNvPr>
          <p:cNvSpPr/>
          <p:nvPr/>
        </p:nvSpPr>
        <p:spPr>
          <a:xfrm>
            <a:off x="335361" y="20706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TAGESORDNUNG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832B4265-51A8-5DD7-CD9A-CE626F370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1F5693C4-054C-3D3E-D2B3-8FA31A701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075D05D9-C48E-0AE0-B545-D3736F265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AA3A56-4697-CD47-92D9-D1D472A5662B}"/>
              </a:ext>
            </a:extLst>
          </p:cNvPr>
          <p:cNvSpPr txBox="1"/>
          <p:nvPr/>
        </p:nvSpPr>
        <p:spPr>
          <a:xfrm>
            <a:off x="361212" y="1543868"/>
            <a:ext cx="11469575" cy="3847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1 Begrüßung, Feststellung der Tagesordnung, Genehmigung Protokoll der letzten Sitzung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2 Vorstellung Straßenbaumaßnahme Friedrich-Frank-Bogen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3 Informationen zum Fördergebiet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4 „sauber &amp; sicher“ Wohlfühlen im Quartier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5 Verfügungsfonds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6 Aktivierung/Mikroprojekte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solidFill>
                  <a:srgbClr val="FF0000"/>
                </a:solidFill>
                <a:latin typeface="Arial Nova Light" panose="020B0304020202020204" pitchFamily="34" charset="0"/>
              </a:rPr>
              <a:t>TOP 7 Sonstiges/Termine</a:t>
            </a:r>
          </a:p>
          <a:p>
            <a:endParaRPr lang="de-DE" sz="16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endParaRPr lang="de-DE" sz="1600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346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9F553-F9E8-FD66-AACE-40DD0B4F8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072405EB-71CF-FD4D-4B9D-E1E64A25ABDE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C4DD3435-01E8-0D00-9B46-E0EA4948F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85B11FFA-FB27-BE07-C773-8EBA1AF56CD7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42CA2245-BE8F-EA1F-96F1-7C25D9B91028}"/>
              </a:ext>
            </a:extLst>
          </p:cNvPr>
          <p:cNvSpPr/>
          <p:nvPr/>
        </p:nvSpPr>
        <p:spPr>
          <a:xfrm>
            <a:off x="335361" y="20706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TAGESORDNUNG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EB93406E-756F-5E8B-D5FC-9EA5FB560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3F364504-5734-6B76-2D69-8A949A0C6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1CC40F3D-21E1-B49D-36D1-864386248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EB49666-F5E0-DD75-3AE6-0D81F0D49607}"/>
              </a:ext>
            </a:extLst>
          </p:cNvPr>
          <p:cNvSpPr txBox="1"/>
          <p:nvPr/>
        </p:nvSpPr>
        <p:spPr>
          <a:xfrm>
            <a:off x="361212" y="1543868"/>
            <a:ext cx="11469575" cy="3847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solidFill>
                  <a:srgbClr val="FF0000"/>
                </a:solidFill>
                <a:latin typeface="Arial Nova Light" panose="020B0304020202020204" pitchFamily="34" charset="0"/>
              </a:rPr>
              <a:t>TOP 1 Begrüßung, Feststellung der Tagesordnung, Genehmigung Protokoll der letzten Sitzung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2 Vorstellung Straßenbaumaßnahme Friedrich-Frank-Bogen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3 Informationen zum Fördergebiet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4 „sauber &amp; sicher“ Wohlfühlen im Quartier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5 Verfügungsfonds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6 Aktivierung/Mikroprojekte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7 Sonstiges/Termine</a:t>
            </a:r>
          </a:p>
          <a:p>
            <a:endParaRPr lang="de-DE" sz="16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endParaRPr lang="de-DE" sz="1600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027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2D91A-6278-06D0-F6CD-279644161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BBE7924D-046E-61D7-DE4B-784A59E95CF1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66C6FDED-665B-6B2F-4B88-3EAD9557B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B6B81CA7-A497-A00B-BE08-5DA5432592E9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EB0AE3F3-7697-357A-7D9A-BEF3A49E8B2B}"/>
              </a:ext>
            </a:extLst>
          </p:cNvPr>
          <p:cNvSpPr/>
          <p:nvPr/>
        </p:nvSpPr>
        <p:spPr>
          <a:xfrm>
            <a:off x="335361" y="20706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7	Sonstiges / Termine 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DE165792-DD1A-7694-CDE6-9DCCB579A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8E22DA26-9E05-B516-A7F4-8BE4CFF7D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245DFBCB-FF7B-884C-BD93-1A9487472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A64BB3F2-C469-EED0-6BFF-0536AB2A48B7}"/>
              </a:ext>
            </a:extLst>
          </p:cNvPr>
          <p:cNvSpPr txBox="1">
            <a:spLocks/>
          </p:cNvSpPr>
          <p:nvPr/>
        </p:nvSpPr>
        <p:spPr>
          <a:xfrm>
            <a:off x="447943" y="1176179"/>
            <a:ext cx="6872193" cy="4779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Ideen für die Jahresplanung der Beiratssitzungen 2026 </a:t>
            </a:r>
          </a:p>
          <a:p>
            <a:pPr>
              <a:spcBef>
                <a:spcPts val="1800"/>
              </a:spcBef>
            </a:pPr>
            <a:r>
              <a:rPr lang="de-DE" sz="1600" dirty="0">
                <a:latin typeface="Arial Nova Light" panose="020B0304020202020204" pitchFamily="34" charset="0"/>
                <a:cs typeface="Arial" panose="020B0604020202020204" pitchFamily="34" charset="0"/>
              </a:rPr>
              <a:t>„sauber &amp; sicher“ Einladung Stadtreinigung und Polizei</a:t>
            </a:r>
          </a:p>
          <a:p>
            <a:pPr>
              <a:spcBef>
                <a:spcPts val="1800"/>
              </a:spcBef>
            </a:pPr>
            <a:r>
              <a:rPr lang="de-DE" sz="1600" dirty="0">
                <a:latin typeface="Arial Nova Light" panose="020B0304020202020204" pitchFamily="34" charset="0"/>
                <a:cs typeface="Arial" panose="020B0604020202020204" pitchFamily="34" charset="0"/>
              </a:rPr>
              <a:t>Rundgang zu den Planungen der Bergedorf-Bille</a:t>
            </a:r>
          </a:p>
          <a:p>
            <a:pPr>
              <a:spcBef>
                <a:spcPts val="1800"/>
              </a:spcBef>
            </a:pPr>
            <a:r>
              <a:rPr lang="de-DE" sz="1600" dirty="0">
                <a:latin typeface="Arial Nova Light" panose="020B0304020202020204" pitchFamily="34" charset="0"/>
                <a:cs typeface="Arial" panose="020B0604020202020204" pitchFamily="34" charset="0"/>
              </a:rPr>
              <a:t>Vorstellung Entwurf Sport- und Bewegungspark </a:t>
            </a:r>
            <a:r>
              <a:rPr lang="de-DE" sz="1600" dirty="0" err="1">
                <a:latin typeface="Arial Nova Light" panose="020B0304020202020204" pitchFamily="34" charset="0"/>
                <a:cs typeface="Arial" panose="020B0604020202020204" pitchFamily="34" charset="0"/>
              </a:rPr>
              <a:t>Ladenbeker</a:t>
            </a:r>
            <a:r>
              <a:rPr lang="de-DE" sz="1600" dirty="0">
                <a:latin typeface="Arial Nova Light" panose="020B0304020202020204" pitchFamily="34" charset="0"/>
                <a:cs typeface="Arial" panose="020B0604020202020204" pitchFamily="34" charset="0"/>
              </a:rPr>
              <a:t> Furtweg</a:t>
            </a:r>
          </a:p>
          <a:p>
            <a:pPr>
              <a:spcBef>
                <a:spcPts val="1800"/>
              </a:spcBef>
            </a:pPr>
            <a:r>
              <a:rPr lang="de-DE" sz="1600" dirty="0">
                <a:latin typeface="Arial Nova Light" panose="020B0304020202020204" pitchFamily="34" charset="0"/>
                <a:cs typeface="Arial" panose="020B0604020202020204" pitchFamily="34" charset="0"/>
              </a:rPr>
              <a:t>Vorstellung Entwurf Spielplatz Karl-Heinz-Rissmann-Weg</a:t>
            </a:r>
          </a:p>
          <a:p>
            <a:pPr>
              <a:spcBef>
                <a:spcPts val="1800"/>
              </a:spcBef>
            </a:pPr>
            <a:r>
              <a:rPr lang="de-DE" sz="1600" dirty="0">
                <a:latin typeface="Arial Nova Light" panose="020B0304020202020204" pitchFamily="34" charset="0"/>
                <a:cs typeface="Arial" panose="020B0604020202020204" pitchFamily="34" charset="0"/>
              </a:rPr>
              <a:t>Beirat mit Picknick im Freien</a:t>
            </a:r>
          </a:p>
          <a:p>
            <a:pPr>
              <a:spcBef>
                <a:spcPts val="1800"/>
              </a:spcBef>
            </a:pPr>
            <a:r>
              <a:rPr lang="de-DE" sz="1600" dirty="0">
                <a:latin typeface="Arial Nova Light" panose="020B0304020202020204" pitchFamily="34" charset="0"/>
                <a:cs typeface="Arial" panose="020B0604020202020204" pitchFamily="34" charset="0"/>
              </a:rPr>
              <a:t>Vorstellung Ergebnisse Machbarkeitsstudie Gemeinschaftshaus</a:t>
            </a:r>
          </a:p>
          <a:p>
            <a:pPr>
              <a:spcBef>
                <a:spcPts val="1800"/>
              </a:spcBef>
            </a:pPr>
            <a:r>
              <a:rPr lang="de-DE" sz="1600" dirty="0">
                <a:latin typeface="Arial Nova Light" panose="020B0304020202020204" pitchFamily="34" charset="0"/>
                <a:cs typeface="Arial" panose="020B0604020202020204" pitchFamily="34" charset="0"/>
              </a:rPr>
              <a:t>Rückblick Verfügungsfonds Projekte 2026</a:t>
            </a:r>
          </a:p>
          <a:p>
            <a:pPr>
              <a:spcBef>
                <a:spcPts val="1800"/>
              </a:spcBef>
            </a:pPr>
            <a:r>
              <a:rPr lang="de-DE" sz="1600" dirty="0">
                <a:latin typeface="Arial Nova Light" panose="020B0304020202020204" pitchFamily="34" charset="0"/>
                <a:cs typeface="Arial" panose="020B0604020202020204" pitchFamily="34" charset="0"/>
              </a:rPr>
              <a:t>Ausblick RISE-Projekte 2027 </a:t>
            </a:r>
          </a:p>
        </p:txBody>
      </p:sp>
      <p:pic>
        <p:nvPicPr>
          <p:cNvPr id="2" name="Grafik 1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8BF606B6-BCFC-2CDC-925F-DB7DF39F42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2211464"/>
            <a:ext cx="1624819" cy="162481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3B317AB-BE3B-8D6A-FE0D-BC14CBA8676C}"/>
              </a:ext>
            </a:extLst>
          </p:cNvPr>
          <p:cNvSpPr txBox="1"/>
          <p:nvPr/>
        </p:nvSpPr>
        <p:spPr>
          <a:xfrm>
            <a:off x="8400256" y="3971828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Arial Nova Cond" panose="020B0506020202020204" pitchFamily="34" charset="0"/>
              </a:rPr>
              <a:t>Gibt es von Ihrer Seite </a:t>
            </a:r>
          </a:p>
          <a:p>
            <a:pPr algn="ctr"/>
            <a:r>
              <a:rPr lang="de-DE" b="1" dirty="0">
                <a:latin typeface="Arial Nova Cond" panose="020B0506020202020204" pitchFamily="34" charset="0"/>
              </a:rPr>
              <a:t>weitere Vorschläge/Themen </a:t>
            </a:r>
          </a:p>
          <a:p>
            <a:pPr algn="ctr"/>
            <a:r>
              <a:rPr lang="de-DE" b="1" dirty="0">
                <a:latin typeface="Arial Nova Cond" panose="020B0506020202020204" pitchFamily="34" charset="0"/>
              </a:rPr>
              <a:t>für den Beirat?</a:t>
            </a:r>
          </a:p>
        </p:txBody>
      </p:sp>
    </p:spTree>
    <p:extLst>
      <p:ext uri="{BB962C8B-B14F-4D97-AF65-F5344CB8AC3E}">
        <p14:creationId xmlns:p14="http://schemas.microsoft.com/office/powerpoint/2010/main" val="347115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08A06-8D0F-8321-47F0-CEA0E41D8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425C4AAC-9655-D0B6-F84E-B1E394F342D0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E06B8FC9-B03E-F0C8-12B6-139271D5B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D86AB703-3D63-E7E9-4DFB-F438B0BB451A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025F2444-A777-74F0-C546-D090C0366798}"/>
              </a:ext>
            </a:extLst>
          </p:cNvPr>
          <p:cNvSpPr/>
          <p:nvPr/>
        </p:nvSpPr>
        <p:spPr>
          <a:xfrm>
            <a:off x="335361" y="20706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7	Sonstiges / Termine 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65D8609C-DF13-44F3-D4C1-6ED4710B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2384C7C0-5974-D936-6D07-A3046157E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4CC08C78-6C81-65C0-49F0-13356445C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18EB3801-7DEA-E96D-A79A-37FBB9946D8A}"/>
              </a:ext>
            </a:extLst>
          </p:cNvPr>
          <p:cNvSpPr txBox="1">
            <a:spLocks/>
          </p:cNvSpPr>
          <p:nvPr/>
        </p:nvSpPr>
        <p:spPr>
          <a:xfrm>
            <a:off x="479376" y="1279894"/>
            <a:ext cx="8075048" cy="3795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Beiratstermine 2026 – jeweils donnerstags um 18:30 Uhr</a:t>
            </a:r>
          </a:p>
          <a:p>
            <a:pPr marL="0" indent="0">
              <a:spcBef>
                <a:spcPts val="1800"/>
              </a:spcBef>
              <a:buNone/>
            </a:pPr>
            <a:endParaRPr lang="de-DE" sz="2000" b="1" dirty="0">
              <a:latin typeface="Arial Nova Cond" panose="020B0506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r>
              <a:rPr lang="de-DE" sz="2000" dirty="0">
                <a:latin typeface="Arial Nova Light" panose="020B0304020202020204" pitchFamily="34" charset="0"/>
                <a:cs typeface="Arial" panose="020B0604020202020204" pitchFamily="34" charset="0"/>
              </a:rPr>
              <a:t>09. April – </a:t>
            </a:r>
            <a:r>
              <a:rPr lang="de-DE" sz="2000" dirty="0" err="1">
                <a:latin typeface="Arial Nova Light" panose="020B0304020202020204" pitchFamily="34" charset="0"/>
                <a:cs typeface="Arial" panose="020B0604020202020204" pitchFamily="34" charset="0"/>
              </a:rPr>
              <a:t>Westibül</a:t>
            </a:r>
            <a:r>
              <a:rPr lang="de-DE" sz="2000" dirty="0">
                <a:latin typeface="Arial Nova Light" panose="020B03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800"/>
              </a:spcBef>
            </a:pPr>
            <a:r>
              <a:rPr lang="de-DE" sz="2000" dirty="0">
                <a:latin typeface="Arial Nova Light" panose="020B0304020202020204" pitchFamily="34" charset="0"/>
                <a:cs typeface="Arial" panose="020B0604020202020204" pitchFamily="34" charset="0"/>
              </a:rPr>
              <a:t>18. Juni – P5</a:t>
            </a:r>
          </a:p>
          <a:p>
            <a:pPr>
              <a:spcBef>
                <a:spcPts val="1800"/>
              </a:spcBef>
            </a:pPr>
            <a:r>
              <a:rPr lang="de-DE" sz="2000" dirty="0">
                <a:latin typeface="Arial Nova Light" panose="020B0304020202020204" pitchFamily="34" charset="0"/>
                <a:cs typeface="Arial" panose="020B0604020202020204" pitchFamily="34" charset="0"/>
              </a:rPr>
              <a:t>03. September – Pink Haus</a:t>
            </a:r>
          </a:p>
          <a:p>
            <a:pPr>
              <a:spcBef>
                <a:spcPts val="1800"/>
              </a:spcBef>
            </a:pPr>
            <a:r>
              <a:rPr lang="de-DE" sz="2000" dirty="0">
                <a:latin typeface="Arial Nova Light" panose="020B0304020202020204" pitchFamily="34" charset="0"/>
                <a:cs typeface="Arial" panose="020B0604020202020204" pitchFamily="34" charset="0"/>
              </a:rPr>
              <a:t>05. November – TSG Sportforum</a:t>
            </a:r>
          </a:p>
          <a:p>
            <a:pPr>
              <a:spcBef>
                <a:spcPts val="1800"/>
              </a:spcBef>
            </a:pPr>
            <a:r>
              <a:rPr lang="de-DE" sz="2000" dirty="0">
                <a:latin typeface="Arial Nova Light" panose="020B0304020202020204" pitchFamily="34" charset="0"/>
                <a:cs typeface="Arial" panose="020B0604020202020204" pitchFamily="34" charset="0"/>
              </a:rPr>
              <a:t>10. Dezember - Stadtteilbüro</a:t>
            </a:r>
          </a:p>
        </p:txBody>
      </p:sp>
      <p:pic>
        <p:nvPicPr>
          <p:cNvPr id="6" name="Grafik 5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EE1BA8A6-3089-4055-530E-D22DF37AC1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827" y="2617400"/>
            <a:ext cx="2304255" cy="23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79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DCFDC-8E2D-B789-36C6-71255B227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9A2D9D93-58C2-6E74-ACAF-5F456A060D7C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D95AC1D8-2E99-471B-AFDB-6F0AA85F9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0B7B7DF8-29EE-5F58-4C46-40E4690E440B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93020302-F1FC-1D80-3BF9-A3ED580A2C7A}"/>
              </a:ext>
            </a:extLst>
          </p:cNvPr>
          <p:cNvSpPr/>
          <p:nvPr/>
        </p:nvSpPr>
        <p:spPr>
          <a:xfrm>
            <a:off x="335361" y="20706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7	Sonstiges / Termine 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0DCEC432-4C3B-7FC2-7296-A549FE3BF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BC8BDC05-4A56-DDE7-9D28-0A1134616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DB2B9D48-1BFA-CC29-83D5-E1C835588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504321D-E36A-D876-FFFF-55D7777EBC29}"/>
              </a:ext>
            </a:extLst>
          </p:cNvPr>
          <p:cNvSpPr txBox="1"/>
          <p:nvPr/>
        </p:nvSpPr>
        <p:spPr>
          <a:xfrm>
            <a:off x="479376" y="1484784"/>
            <a:ext cx="8496944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latin typeface="Arial Nova Light" panose="020B0304020202020204" pitchFamily="34" charset="0"/>
            </a:endParaRPr>
          </a:p>
          <a:p>
            <a:r>
              <a:rPr lang="de-DE" b="1" dirty="0">
                <a:latin typeface="Arial Nova Cond" panose="020B0506020202020204" pitchFamily="34" charset="0"/>
              </a:rPr>
              <a:t>Weitere Termine im Quartier</a:t>
            </a:r>
          </a:p>
          <a:p>
            <a:endParaRPr lang="de-DE" dirty="0">
              <a:latin typeface="Arial Nova Light" panose="020B03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 Nova Light" panose="020B0304020202020204" pitchFamily="34" charset="0"/>
              </a:rPr>
              <a:t>Sa. 30.05.26		Rallye in West – Quartier Bergedorf-West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 Nova Light" panose="020B0304020202020204" pitchFamily="34" charset="0"/>
              </a:rPr>
              <a:t>Fr. 03.07.26		Dinner in West – Werner-Neben-Platz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 Nova Light" panose="020B0304020202020204" pitchFamily="34" charset="0"/>
              </a:rPr>
              <a:t>Sa. 05.09.		Fest in West – Werner-Neben-Platz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 Nova Light" panose="020B0304020202020204" pitchFamily="34" charset="0"/>
              </a:rPr>
              <a:t>Fr. 08.05. + Sa. 09.05.	IFEOMA Fest – Werner-Neben-Platz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 Nova Light" panose="020B0304020202020204" pitchFamily="34" charset="0"/>
              </a:rPr>
              <a:t>Mi. 03.06. - So. 07.06. 	Kulturtage STS Bergedorf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740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Baum, draußen, Fenster, Gebäude enthält.&#10;&#10;KI-generierte Inhalte können fehlerhaft sein.">
            <a:extLst>
              <a:ext uri="{FF2B5EF4-FFF2-40B4-BE49-F238E27FC236}">
                <a16:creationId xmlns:a16="http://schemas.microsoft.com/office/drawing/2014/main" id="{81D0E262-D195-0B30-7A2E-537162DD61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769" y="1495811"/>
            <a:ext cx="4405848" cy="2937231"/>
          </a:xfrm>
          <a:prstGeom prst="rect">
            <a:avLst/>
          </a:prstGeom>
        </p:spPr>
      </p:pic>
      <p:cxnSp>
        <p:nvCxnSpPr>
          <p:cNvPr id="3" name="Gerade Verbindung 2"/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/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Bildergebnis für hamburg deine perlen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355778" y="1401795"/>
            <a:ext cx="5688632" cy="201169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spcBef>
                <a:spcPts val="800"/>
              </a:spcBef>
              <a:buSzPct val="100000"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800"/>
              </a:spcBef>
              <a:buSzPct val="100000"/>
            </a:pP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800"/>
              </a:spcBef>
              <a:buSzPct val="100000"/>
            </a:pPr>
            <a:r>
              <a:rPr lang="de-DE" sz="2400" b="1" dirty="0">
                <a:latin typeface="Arial Nova Cond" panose="020B0506020202020204" pitchFamily="34" charset="0"/>
                <a:cs typeface="Arial" panose="020B0604020202020204" pitchFamily="34" charset="0"/>
              </a:rPr>
              <a:t>VIELEN DANK FÜR IHRE AUFMERKSAMKEIT!</a:t>
            </a:r>
            <a:endParaRPr lang="de-DE" sz="2400" dirty="0">
              <a:latin typeface="Arial Nova Cond" panose="020B0506020202020204" pitchFamily="34" charset="0"/>
            </a:endParaRPr>
          </a:p>
          <a:p>
            <a:endParaRPr lang="de-DE" sz="2400" dirty="0"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800"/>
              </a:spcBef>
              <a:buSzPct val="100000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35361" y="4097574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 Nova Light" panose="020B0304020202020204" pitchFamily="34" charset="0"/>
                <a:cs typeface="Arial" panose="020B0604020202020204" pitchFamily="34" charset="0"/>
              </a:rPr>
              <a:t>Unsere Kontaktdaten:</a:t>
            </a:r>
          </a:p>
          <a:p>
            <a:r>
              <a:rPr lang="de-DE" dirty="0" err="1">
                <a:latin typeface="Arial Nova Light" panose="020B0304020202020204" pitchFamily="34" charset="0"/>
                <a:cs typeface="Arial" panose="020B0604020202020204" pitchFamily="34" charset="0"/>
              </a:rPr>
              <a:t>steg</a:t>
            </a:r>
            <a:r>
              <a:rPr lang="de-DE" dirty="0">
                <a:latin typeface="Arial Nova Light" panose="020B0304020202020204" pitchFamily="34" charset="0"/>
                <a:cs typeface="Arial" panose="020B0604020202020204" pitchFamily="34" charset="0"/>
              </a:rPr>
              <a:t> Hamburg mbH</a:t>
            </a:r>
          </a:p>
          <a:p>
            <a:r>
              <a:rPr lang="de-DE" dirty="0">
                <a:latin typeface="Arial Nova Light" panose="020B0304020202020204" pitchFamily="34" charset="0"/>
                <a:cs typeface="Arial" panose="020B0604020202020204" pitchFamily="34" charset="0"/>
              </a:rPr>
              <a:t>Tobias Kulzer Tel. 43 13 93-46</a:t>
            </a:r>
          </a:p>
          <a:p>
            <a:r>
              <a:rPr lang="de-DE" dirty="0">
                <a:latin typeface="Arial Nova Light" panose="020B0304020202020204" pitchFamily="34" charset="0"/>
                <a:cs typeface="Arial" panose="020B0604020202020204" pitchFamily="34" charset="0"/>
              </a:rPr>
              <a:t>Ingrid Schneider Tel. 43 13 93-801</a:t>
            </a:r>
          </a:p>
          <a:p>
            <a:r>
              <a:rPr lang="de-DE" dirty="0">
                <a:latin typeface="Arial Nova Light" panose="020B0304020202020204" pitchFamily="34" charset="0"/>
                <a:cs typeface="Arial" panose="020B0604020202020204" pitchFamily="34" charset="0"/>
              </a:rPr>
              <a:t>Paulette Alvia Tel. 43 13 96-30</a:t>
            </a:r>
          </a:p>
          <a:p>
            <a:r>
              <a:rPr lang="de-DE" b="1" dirty="0">
                <a:latin typeface="Arial Nova Light" panose="020B0304020202020204" pitchFamily="34" charset="0"/>
                <a:cs typeface="Arial" panose="020B0604020202020204" pitchFamily="34" charset="0"/>
              </a:rPr>
              <a:t>bestwest@steg-hamburg.de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552191" y="4650435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>
                <a:latin typeface="Arial Nova Cond" panose="020B0506020202020204" pitchFamily="34" charset="0"/>
                <a:cs typeface="Arial" panose="020B0604020202020204" pitchFamily="34" charset="0"/>
              </a:rPr>
              <a:t>Stadtteilbüro BEST WEST</a:t>
            </a:r>
          </a:p>
          <a:p>
            <a:pPr algn="r"/>
            <a:r>
              <a:rPr lang="de-DE" dirty="0">
                <a:latin typeface="Arial Nova Light" panose="020B0304020202020204" pitchFamily="34" charset="0"/>
                <a:cs typeface="Arial" panose="020B0604020202020204" pitchFamily="34" charset="0"/>
              </a:rPr>
              <a:t>Friedrich-Frank-Bogen 31</a:t>
            </a:r>
          </a:p>
          <a:p>
            <a:pPr algn="r"/>
            <a:r>
              <a:rPr lang="de-DE" dirty="0">
                <a:latin typeface="Arial Nova Light" panose="020B0304020202020204" pitchFamily="34" charset="0"/>
                <a:cs typeface="Arial" panose="020B0604020202020204" pitchFamily="34" charset="0"/>
              </a:rPr>
              <a:t>Sprechstunden: dienstags 14-17 Uhr und donnerstags 10-12 Uhr </a:t>
            </a:r>
          </a:p>
        </p:txBody>
      </p:sp>
    </p:spTree>
    <p:extLst>
      <p:ext uri="{BB962C8B-B14F-4D97-AF65-F5344CB8AC3E}">
        <p14:creationId xmlns:p14="http://schemas.microsoft.com/office/powerpoint/2010/main" val="1531342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9E594-158B-846E-F0F7-814F48670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FBA142F0-D45F-AF4A-913F-DAACB2FB2ACA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993255D3-E282-074D-5CBA-74F827510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8E0A79BA-94EE-B0AF-8DB5-402BE11ADE5F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8BA0D2A2-0505-C4D5-155A-EC2C082AC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7378A6E2-799C-783A-E14E-F0B845089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F23D267D-A609-BD88-F05B-2289EF3CC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 descr="Ein Bild, das draußen, Baum, Himmel, Herbst enthält.&#10;&#10;KI-generierte Inhalte können fehlerhaft sein.">
            <a:extLst>
              <a:ext uri="{FF2B5EF4-FFF2-40B4-BE49-F238E27FC236}">
                <a16:creationId xmlns:a16="http://schemas.microsoft.com/office/drawing/2014/main" id="{3F30CC3A-F7FC-346F-CC46-C3195B523A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230" y="1214111"/>
            <a:ext cx="7135330" cy="4741392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163E5AF-ED39-E957-8C62-ABEA72E35122}"/>
              </a:ext>
            </a:extLst>
          </p:cNvPr>
          <p:cNvSpPr/>
          <p:nvPr/>
        </p:nvSpPr>
        <p:spPr>
          <a:xfrm>
            <a:off x="335361" y="207060"/>
            <a:ext cx="72728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2 Vorstellung Straßenbaumaßnahme Friedrich-Frank-Bogen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68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2F8F4-6551-2967-8427-BBB73A4CD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7A9C593C-ADC5-A90E-0954-B8B1F07A5188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A4D364F4-59F2-FE15-2E36-E05D191DD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879AD1C-1E7F-1195-341B-3635259D3730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003380D7-2AFD-4C68-1B3E-B92394C687C2}"/>
              </a:ext>
            </a:extLst>
          </p:cNvPr>
          <p:cNvSpPr/>
          <p:nvPr/>
        </p:nvSpPr>
        <p:spPr>
          <a:xfrm>
            <a:off x="335361" y="20706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TAGESORDNUNG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B5A4F662-B06D-B13D-6C1C-901150F27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73661631-A371-5333-2558-0259487CE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E5677085-86B2-2910-01C1-0C5F0C611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B9E8BCA-2F02-2EEC-954A-4E038C889420}"/>
              </a:ext>
            </a:extLst>
          </p:cNvPr>
          <p:cNvSpPr txBox="1"/>
          <p:nvPr/>
        </p:nvSpPr>
        <p:spPr>
          <a:xfrm>
            <a:off x="361212" y="1543868"/>
            <a:ext cx="11469575" cy="3847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1 Begrüßung, Feststellung der Tagesordnung, Genehmigung Protokoll der letzten Sitzung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2 Vorstellung Straßenbaumaßnahme Friedrich-Frank-Bogen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solidFill>
                  <a:srgbClr val="FF0000"/>
                </a:solidFill>
                <a:latin typeface="Arial Nova Light" panose="020B0304020202020204" pitchFamily="34" charset="0"/>
              </a:rPr>
              <a:t>TOP 3 Informationen zum Fördergebiet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4 „sauber &amp; sicher“ Wohlfühlen im Quartier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5 Verfügungsfonds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6 Aktivierung/Mikroprojekte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7 Sonstiges/Termine</a:t>
            </a:r>
          </a:p>
          <a:p>
            <a:endParaRPr lang="de-DE" sz="16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endParaRPr lang="de-DE" sz="1600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000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8FF16-BE1C-99B4-0FE7-A7B39B5B1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28A4B433-C068-C62F-47AD-165403225026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6D4EE061-E14F-EC0C-9E00-9EFD38876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902BE572-8D78-6F4D-9477-573E6F581DB6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F83C6B2B-A26A-BFFC-A424-A31B7B753F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DFD05C04-EC7A-FFFB-A5C4-CF2DC8BB7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061E877C-9D6D-75D9-13DC-BB954742E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66A0189-FCCF-5F3B-040B-1A5E3F150009}"/>
              </a:ext>
            </a:extLst>
          </p:cNvPr>
          <p:cNvSpPr/>
          <p:nvPr/>
        </p:nvSpPr>
        <p:spPr>
          <a:xfrm>
            <a:off x="335361" y="207060"/>
            <a:ext cx="97210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3 Informationen zum Fördergebiet: Deckensanierung </a:t>
            </a:r>
            <a:r>
              <a:rPr lang="de-DE" sz="2000" b="1" dirty="0" err="1">
                <a:latin typeface="Arial Nova Cond" panose="020B0506020202020204" pitchFamily="34" charset="0"/>
                <a:cs typeface="Arial" panose="020B0604020202020204" pitchFamily="34" charset="0"/>
              </a:rPr>
              <a:t>Ladenbeker</a:t>
            </a:r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 Furtweg 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fik 16" descr="Ein Bild, das Karte, Text, Plan, Diagramm enthält.&#10;&#10;KI-generierte Inhalte können fehlerhaft sein.">
            <a:extLst>
              <a:ext uri="{FF2B5EF4-FFF2-40B4-BE49-F238E27FC236}">
                <a16:creationId xmlns:a16="http://schemas.microsoft.com/office/drawing/2014/main" id="{B7CF4A1B-493A-5EBB-DAA6-834E533CF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25" y="1039374"/>
            <a:ext cx="3585448" cy="4916131"/>
          </a:xfrm>
          <a:prstGeom prst="rect">
            <a:avLst/>
          </a:prstGeom>
        </p:spPr>
      </p:pic>
      <p:pic>
        <p:nvPicPr>
          <p:cNvPr id="5" name="Grafik 4" descr="Ein Bild, das Karte, Text, Atlas, Plan enthält.&#10;&#10;KI-generierte Inhalte können fehlerhaft sein.">
            <a:extLst>
              <a:ext uri="{FF2B5EF4-FFF2-40B4-BE49-F238E27FC236}">
                <a16:creationId xmlns:a16="http://schemas.microsoft.com/office/drawing/2014/main" id="{CC04C7A9-EED7-2993-5A4A-15FF3AC51D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9817" y="1053197"/>
            <a:ext cx="3744416" cy="4692369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3756CD5-E5D0-4DD0-E671-E3546355E389}"/>
              </a:ext>
            </a:extLst>
          </p:cNvPr>
          <p:cNvSpPr/>
          <p:nvPr/>
        </p:nvSpPr>
        <p:spPr>
          <a:xfrm rot="20138439">
            <a:off x="5740962" y="1739223"/>
            <a:ext cx="710076" cy="337955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9503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FD584-F8B5-DD6C-07C1-E4A72241F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176BC616-E255-DCB7-2896-CB04596A8AFC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26756866-D0BD-F5D8-33CD-1C009718B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47415C51-9280-7938-BF9A-937C14EC2DC4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258442A2-02BC-FA0C-EF38-8D04FCF83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5CB14BC5-1EC2-1A11-ECF3-49CE330C6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A0BE9FEC-60AA-F7DE-D9FC-511E90450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921AA67-DA1F-DDFF-DEB6-78B2A6CAC0AC}"/>
              </a:ext>
            </a:extLst>
          </p:cNvPr>
          <p:cNvSpPr txBox="1"/>
          <p:nvPr/>
        </p:nvSpPr>
        <p:spPr>
          <a:xfrm>
            <a:off x="362143" y="1457663"/>
            <a:ext cx="6408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Arial Nova Cond" panose="020B0506020202020204" pitchFamily="34" charset="0"/>
              </a:rPr>
              <a:t>Neugestaltung Grünzug Karl-Heinz-Rissmann-Weg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1B8AAB7-742D-2035-C64F-C2515C70ED8C}"/>
              </a:ext>
            </a:extLst>
          </p:cNvPr>
          <p:cNvSpPr/>
          <p:nvPr/>
        </p:nvSpPr>
        <p:spPr>
          <a:xfrm>
            <a:off x="335361" y="207060"/>
            <a:ext cx="67687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3 Informationen zum Fördergebiet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8DBB2E5-5441-F331-7FA3-C7124932A296}"/>
              </a:ext>
            </a:extLst>
          </p:cNvPr>
          <p:cNvSpPr txBox="1"/>
          <p:nvPr/>
        </p:nvSpPr>
        <p:spPr>
          <a:xfrm>
            <a:off x="416534" y="2646859"/>
            <a:ext cx="4680520" cy="415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latin typeface="Arial Nova Light" panose="020B0304020202020204" pitchFamily="34" charset="0"/>
                <a:cs typeface="Times New Roman" panose="02020603050405020304" pitchFamily="18" charset="0"/>
              </a:rPr>
              <a:t>Ausbau Velo-Route 9, Neugestaltung Spielplatz </a:t>
            </a:r>
          </a:p>
        </p:txBody>
      </p:sp>
      <p:pic>
        <p:nvPicPr>
          <p:cNvPr id="15" name="Grafik 14" descr="Ein Bild, das draußen, Himmel, Gelände, Baum enthält.&#10;&#10;KI-generierte Inhalte können fehlerhaft sein.">
            <a:extLst>
              <a:ext uri="{FF2B5EF4-FFF2-40B4-BE49-F238E27FC236}">
                <a16:creationId xmlns:a16="http://schemas.microsoft.com/office/drawing/2014/main" id="{52916B06-6E92-C552-F85D-010AB48156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58842"/>
            <a:ext cx="5760720" cy="259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0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0EF4C-2360-4193-1081-6F376E980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553F0C14-3F99-727C-A85F-AC7866F98207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813CA551-709E-B927-F41D-8237125E9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CFD628B3-DA53-F8AE-28B6-0EFCDF93B42F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0E2BEE87-EBB7-9E8D-820D-64609C7D7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A522E15D-4A00-2A34-8E1E-25187D337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AE2015E2-1DAE-4674-6A78-05B2CB6D6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E8409BC-903A-F265-29AD-4B77B341EABA}"/>
              </a:ext>
            </a:extLst>
          </p:cNvPr>
          <p:cNvSpPr/>
          <p:nvPr/>
        </p:nvSpPr>
        <p:spPr>
          <a:xfrm>
            <a:off x="335361" y="207060"/>
            <a:ext cx="67687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TOP 3 Informationen zum Fördergebiet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D4FEFDF-5AD1-3A30-0FC9-A66761B77BB3}"/>
              </a:ext>
            </a:extLst>
          </p:cNvPr>
          <p:cNvSpPr txBox="1"/>
          <p:nvPr/>
        </p:nvSpPr>
        <p:spPr>
          <a:xfrm>
            <a:off x="395537" y="1205157"/>
            <a:ext cx="6408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Arial Nova Cond" panose="020B0506020202020204" pitchFamily="34" charset="0"/>
              </a:rPr>
              <a:t>Sportanlage </a:t>
            </a:r>
            <a:r>
              <a:rPr lang="de-DE" sz="2000" b="1" dirty="0" err="1">
                <a:latin typeface="Arial Nova Cond" panose="020B0506020202020204" pitchFamily="34" charset="0"/>
              </a:rPr>
              <a:t>Ladenbeker</a:t>
            </a:r>
            <a:r>
              <a:rPr lang="de-DE" sz="2000" b="1" dirty="0">
                <a:latin typeface="Arial Nova Cond" panose="020B0506020202020204" pitchFamily="34" charset="0"/>
              </a:rPr>
              <a:t> Furtweg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D39D746-57D8-A318-34FC-9F6EE4C34335}"/>
              </a:ext>
            </a:extLst>
          </p:cNvPr>
          <p:cNvSpPr txBox="1"/>
          <p:nvPr/>
        </p:nvSpPr>
        <p:spPr>
          <a:xfrm>
            <a:off x="395537" y="1750952"/>
            <a:ext cx="4332311" cy="415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latin typeface="Arial Nova Light" panose="020B0304020202020204" pitchFamily="34" charset="0"/>
                <a:cs typeface="Times New Roman" panose="02020603050405020304" pitchFamily="18" charset="0"/>
              </a:rPr>
              <a:t>Öffnung des Sportplatzes</a:t>
            </a:r>
          </a:p>
        </p:txBody>
      </p:sp>
      <p:pic>
        <p:nvPicPr>
          <p:cNvPr id="18" name="Grafik 17" descr="Ein Bild, das draußen, Rad, Transport, Reifen enthält.&#10;&#10;KI-generierte Inhalte können fehlerhaft sein.">
            <a:extLst>
              <a:ext uri="{FF2B5EF4-FFF2-40B4-BE49-F238E27FC236}">
                <a16:creationId xmlns:a16="http://schemas.microsoft.com/office/drawing/2014/main" id="{DE12789B-ABB2-91D2-CB8A-CA106738375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19" y="2379542"/>
            <a:ext cx="7209430" cy="3249233"/>
          </a:xfrm>
          <a:prstGeom prst="rect">
            <a:avLst/>
          </a:prstGeom>
        </p:spPr>
      </p:pic>
      <p:pic>
        <p:nvPicPr>
          <p:cNvPr id="7" name="Grafik 6" descr="Ein Bild, das draußen, Zaun, Schnee, Baum enthält.&#10;&#10;KI-generierte Inhalte können fehlerhaft sein.">
            <a:extLst>
              <a:ext uri="{FF2B5EF4-FFF2-40B4-BE49-F238E27FC236}">
                <a16:creationId xmlns:a16="http://schemas.microsoft.com/office/drawing/2014/main" id="{634AAFAB-8F25-629B-F0C3-5ADF472FBD4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379542"/>
            <a:ext cx="4332311" cy="324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18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192A0-69AD-BFB6-B1CB-EC0F568F1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1C585407-6DEB-61AF-86BB-3898367D840B}"/>
              </a:ext>
            </a:extLst>
          </p:cNvPr>
          <p:cNvCxnSpPr/>
          <p:nvPr/>
        </p:nvCxnSpPr>
        <p:spPr>
          <a:xfrm>
            <a:off x="0" y="60212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:\Stadt\Projekte\3360 Bergedorf-West\3.6 Inh.B - Prozesskommunikation\3.6.6 Wort-Bild-Marke\Marke Entwicklung\Logo_Richtlinien_Pack\PNG\BestWest_quer.png">
            <a:extLst>
              <a:ext uri="{FF2B5EF4-FFF2-40B4-BE49-F238E27FC236}">
                <a16:creationId xmlns:a16="http://schemas.microsoft.com/office/drawing/2014/main" id="{438B5701-91D7-D15E-B5AA-9E007F16A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46797"/>
            <a:ext cx="1604479" cy="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CABDC89D-2C3B-DF17-E512-A7FBC3D73DB9}"/>
              </a:ext>
            </a:extLst>
          </p:cNvPr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82581591-0533-D6C6-C6A7-587F90B3826D}"/>
              </a:ext>
            </a:extLst>
          </p:cNvPr>
          <p:cNvSpPr/>
          <p:nvPr/>
        </p:nvSpPr>
        <p:spPr>
          <a:xfrm>
            <a:off x="335361" y="20706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 Nova Cond" panose="020B0506020202020204" pitchFamily="34" charset="0"/>
                <a:cs typeface="Arial" panose="020B0604020202020204" pitchFamily="34" charset="0"/>
              </a:rPr>
              <a:t>TAGESORDNUNG</a:t>
            </a:r>
            <a:endParaRPr lang="de-DE" sz="2000" b="1" dirty="0">
              <a:solidFill>
                <a:srgbClr val="E30613"/>
              </a:solidFill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hamburg deine perlen">
            <a:extLst>
              <a:ext uri="{FF2B5EF4-FFF2-40B4-BE49-F238E27FC236}">
                <a16:creationId xmlns:a16="http://schemas.microsoft.com/office/drawing/2014/main" id="{A5700012-D35A-50CF-842F-C46C58C18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7" b="8898"/>
          <a:stretch/>
        </p:blipFill>
        <p:spPr bwMode="auto">
          <a:xfrm>
            <a:off x="395537" y="6191813"/>
            <a:ext cx="1585338" cy="5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Y:\steg Allg\Unternehmenskommunikation\1. steg Logos\steg Logo groß.png">
            <a:extLst>
              <a:ext uri="{FF2B5EF4-FFF2-40B4-BE49-F238E27FC236}">
                <a16:creationId xmlns:a16="http://schemas.microsoft.com/office/drawing/2014/main" id="{B5F53097-B106-7FDF-E7CF-50710B55E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20454"/>
            <a:ext cx="367382" cy="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:\steg Allg\Öffentlichkeitsarbeit\Hamburg - Corporate Design Guide\Hamburg Design 2016\Hamburg-Logo\RGB\HH_RGB_positiv.png">
            <a:extLst>
              <a:ext uri="{FF2B5EF4-FFF2-40B4-BE49-F238E27FC236}">
                <a16:creationId xmlns:a16="http://schemas.microsoft.com/office/drawing/2014/main" id="{9ACF3230-3F63-077C-4D18-B5D0A7AF4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22" y="6191813"/>
            <a:ext cx="765835" cy="4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4194E3E-3089-DDA7-5E8F-3EA44EC97B79}"/>
              </a:ext>
            </a:extLst>
          </p:cNvPr>
          <p:cNvSpPr txBox="1"/>
          <p:nvPr/>
        </p:nvSpPr>
        <p:spPr>
          <a:xfrm>
            <a:off x="361212" y="1543868"/>
            <a:ext cx="11469575" cy="3847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1 Begrüßung, Feststellung der Tagesordnung, Genehmigung Protokoll der letzten Sitzung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2 Vorstellung Straßenbaumaßnahme Friedrich-Frank-Bogen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3 Informationen zum Fördergebiet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solidFill>
                  <a:srgbClr val="FF0000"/>
                </a:solidFill>
                <a:latin typeface="Arial Nova Light" panose="020B0304020202020204" pitchFamily="34" charset="0"/>
              </a:rPr>
              <a:t>TOP 4 „sauber &amp; sicher“ Wohlfühlen im Quartier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5 Verfügungsfonds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6 Aktivierung/Mikroprojekte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de-DE" sz="1600" dirty="0">
                <a:latin typeface="Arial Nova Light" panose="020B0304020202020204" pitchFamily="34" charset="0"/>
              </a:rPr>
              <a:t>TOP 7 Sonstiges/Termine</a:t>
            </a:r>
          </a:p>
          <a:p>
            <a:endParaRPr lang="de-DE" sz="16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endParaRPr lang="de-DE" sz="1600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202529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9A6B0381D35664898C6E493E15E2E1E" ma:contentTypeVersion="10" ma:contentTypeDescription="Ein neues Dokument erstellen." ma:contentTypeScope="" ma:versionID="d16468038e3a281ea52dc5d9eb12fa1b">
  <xsd:schema xmlns:xsd="http://www.w3.org/2001/XMLSchema" xmlns:xs="http://www.w3.org/2001/XMLSchema" xmlns:p="http://schemas.microsoft.com/office/2006/metadata/properties" xmlns:ns3="d9e14eef-6361-4dd1-9dd1-7616f55177aa" targetNamespace="http://schemas.microsoft.com/office/2006/metadata/properties" ma:root="true" ma:fieldsID="b10649c70ce3a63892cc85e0c4398522" ns3:_="">
    <xsd:import namespace="d9e14eef-6361-4dd1-9dd1-7616f55177aa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e14eef-6361-4dd1-9dd1-7616f55177aa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9e14eef-6361-4dd1-9dd1-7616f55177aa" xsi:nil="true"/>
  </documentManagement>
</p:properties>
</file>

<file path=customXml/itemProps1.xml><?xml version="1.0" encoding="utf-8"?>
<ds:datastoreItem xmlns:ds="http://schemas.openxmlformats.org/officeDocument/2006/customXml" ds:itemID="{7A7294CA-16D7-49D5-975A-5E63D43A39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4A81A4-C4F5-47AF-BAFC-4263AF5781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e14eef-6361-4dd1-9dd1-7616f55177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ADF835-66C2-49E3-8B30-11871B1B7167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d9e14eef-6361-4dd1-9dd1-7616f55177a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1120</Words>
  <Application>Microsoft Office PowerPoint</Application>
  <PresentationFormat>Breitbild</PresentationFormat>
  <Paragraphs>218</Paragraphs>
  <Slides>33</Slides>
  <Notes>12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2" baseType="lpstr">
      <vt:lpstr>Arial</vt:lpstr>
      <vt:lpstr>Arial Nova Cond</vt:lpstr>
      <vt:lpstr>Arial Nova Light</vt:lpstr>
      <vt:lpstr>Bunuelo Clean Pro Regular</vt:lpstr>
      <vt:lpstr>Calibri</vt:lpstr>
      <vt:lpstr>Symbol</vt:lpstr>
      <vt:lpstr>Wingdings</vt:lpstr>
      <vt:lpstr>Larissa</vt:lpstr>
      <vt:lpstr>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steg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Paulette Alvia</dc:creator>
  <cp:lastModifiedBy>Anton Gerkuhn</cp:lastModifiedBy>
  <cp:revision>647</cp:revision>
  <dcterms:created xsi:type="dcterms:W3CDTF">2020-03-24T14:24:43Z</dcterms:created>
  <dcterms:modified xsi:type="dcterms:W3CDTF">2026-03-02T11:22:52Z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0x010100A9A6B0381D35664898C6E493E15E2E1E</vt:lpwstr>
  </property>
</Properties>
</file>